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8"/>
  </p:notesMasterIdLst>
  <p:handoutMasterIdLst>
    <p:handoutMasterId r:id="rId49"/>
  </p:handoutMasterIdLst>
  <p:sldIdLst>
    <p:sldId id="256" r:id="rId2"/>
    <p:sldId id="258" r:id="rId3"/>
    <p:sldId id="372" r:id="rId4"/>
    <p:sldId id="375" r:id="rId5"/>
    <p:sldId id="376" r:id="rId6"/>
    <p:sldId id="377" r:id="rId7"/>
    <p:sldId id="379" r:id="rId8"/>
    <p:sldId id="384" r:id="rId9"/>
    <p:sldId id="385" r:id="rId10"/>
    <p:sldId id="387" r:id="rId11"/>
    <p:sldId id="388" r:id="rId12"/>
    <p:sldId id="389" r:id="rId13"/>
    <p:sldId id="390" r:id="rId14"/>
    <p:sldId id="373" r:id="rId15"/>
    <p:sldId id="392" r:id="rId16"/>
    <p:sldId id="393" r:id="rId17"/>
    <p:sldId id="394" r:id="rId18"/>
    <p:sldId id="303" r:id="rId19"/>
    <p:sldId id="396" r:id="rId20"/>
    <p:sldId id="368" r:id="rId21"/>
    <p:sldId id="369" r:id="rId22"/>
    <p:sldId id="367" r:id="rId23"/>
    <p:sldId id="371" r:id="rId24"/>
    <p:sldId id="281" r:id="rId25"/>
    <p:sldId id="283" r:id="rId26"/>
    <p:sldId id="297" r:id="rId27"/>
    <p:sldId id="298" r:id="rId28"/>
    <p:sldId id="268" r:id="rId29"/>
    <p:sldId id="374" r:id="rId30"/>
    <p:sldId id="397" r:id="rId31"/>
    <p:sldId id="398" r:id="rId32"/>
    <p:sldId id="399" r:id="rId33"/>
    <p:sldId id="400" r:id="rId34"/>
    <p:sldId id="401" r:id="rId35"/>
    <p:sldId id="402" r:id="rId36"/>
    <p:sldId id="269" r:id="rId37"/>
    <p:sldId id="270" r:id="rId38"/>
    <p:sldId id="287" r:id="rId39"/>
    <p:sldId id="288" r:id="rId40"/>
    <p:sldId id="289" r:id="rId41"/>
    <p:sldId id="290" r:id="rId42"/>
    <p:sldId id="291" r:id="rId43"/>
    <p:sldId id="292" r:id="rId44"/>
    <p:sldId id="293" r:id="rId45"/>
    <p:sldId id="312" r:id="rId46"/>
    <p:sldId id="267"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94694"/>
  </p:normalViewPr>
  <p:slideViewPr>
    <p:cSldViewPr snapToGrid="0">
      <p:cViewPr varScale="1">
        <p:scale>
          <a:sx n="121" d="100"/>
          <a:sy n="121" d="100"/>
        </p:scale>
        <p:origin x="512" y="176"/>
      </p:cViewPr>
      <p:guideLst/>
    </p:cSldViewPr>
  </p:slideViewPr>
  <p:outlineViewPr>
    <p:cViewPr>
      <p:scale>
        <a:sx n="33" d="100"/>
        <a:sy n="33" d="100"/>
      </p:scale>
      <p:origin x="0" y="0"/>
    </p:cViewPr>
    <p:sldLst>
      <p:sld r:id="rId1" collapse="1"/>
    </p:sldLst>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handoutMaster" Target="handoutMasters/handoutMaster1.xml"/></Relationships>
</file>

<file path=ppt/_rels/viewProps.xml.rels><?xml version="1.0" encoding="UTF-8" standalone="yes"?>
<Relationships xmlns="http://schemas.openxmlformats.org/package/2006/relationships"><Relationship Id="rId1" Type="http://schemas.openxmlformats.org/officeDocument/2006/relationships/slide" Target="slides/slide4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2BF9DC-CE04-293A-DD97-1D3CAD8228B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85EF82C-6990-0BF1-5E94-DF1E9593DFC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3DFFC6-3485-6F4B-B0C8-0BD8D1CED85A}" type="datetimeFigureOut">
              <a:rPr lang="en-US" smtClean="0"/>
              <a:t>5/25/24</a:t>
            </a:fld>
            <a:endParaRPr lang="en-US"/>
          </a:p>
        </p:txBody>
      </p:sp>
      <p:sp>
        <p:nvSpPr>
          <p:cNvPr id="4" name="Footer Placeholder 3">
            <a:extLst>
              <a:ext uri="{FF2B5EF4-FFF2-40B4-BE49-F238E27FC236}">
                <a16:creationId xmlns:a16="http://schemas.microsoft.com/office/drawing/2014/main" id="{E38F7DBF-9BC2-5300-69DC-73BFDDFF86B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9A61BD2-1E31-7570-5A7B-8DF79C6F0F7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ED5ED7-E605-C44F-851D-BEA4A9A80D1F}" type="slidenum">
              <a:rPr lang="en-US" smtClean="0"/>
              <a:t>‹#›</a:t>
            </a:fld>
            <a:endParaRPr lang="en-US"/>
          </a:p>
        </p:txBody>
      </p:sp>
    </p:spTree>
    <p:extLst>
      <p:ext uri="{BB962C8B-B14F-4D97-AF65-F5344CB8AC3E}">
        <p14:creationId xmlns:p14="http://schemas.microsoft.com/office/powerpoint/2010/main" val="80513182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jpeg>
</file>

<file path=ppt/media/image14.jpeg>
</file>

<file path=ppt/media/image15.png>
</file>

<file path=ppt/media/image16.png>
</file>

<file path=ppt/media/image17.svg>
</file>

<file path=ppt/media/image18.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C0B64E-560B-6E4A-9F32-25CAC0C996EC}" type="datetimeFigureOut">
              <a:rPr lang="en-US" smtClean="0"/>
              <a:t>5/25/24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015CE9-68CE-CE4C-B65E-995A07F53F56}" type="slidenum">
              <a:rPr lang="en-US" smtClean="0"/>
              <a:t>‹#›</a:t>
            </a:fld>
            <a:endParaRPr lang="en-US"/>
          </a:p>
        </p:txBody>
      </p:sp>
    </p:spTree>
    <p:extLst>
      <p:ext uri="{BB962C8B-B14F-4D97-AF65-F5344CB8AC3E}">
        <p14:creationId xmlns:p14="http://schemas.microsoft.com/office/powerpoint/2010/main" val="2142616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4B2E5FFF-AC61-0143-66B4-5D83A2D26469}"/>
              </a:ext>
            </a:extLst>
          </p:cNvPr>
          <p:cNvSpPr>
            <a:spLocks noGrp="1" noChangeArrowheads="1"/>
          </p:cNvSpPr>
          <p:nvPr>
            <p:ph type="sldNum" sz="quarter" idx="5"/>
          </p:nvPr>
        </p:nvSpPr>
        <p:spPr>
          <a:ln/>
        </p:spPr>
        <p:txBody>
          <a:bodyPr/>
          <a:lstStyle/>
          <a:p>
            <a:fld id="{5E18E262-433E-0F4F-9B6C-8BABA5677EE0}" type="slidenum">
              <a:rPr lang="en-US" altLang="en-US"/>
              <a:pPr/>
              <a:t>5</a:t>
            </a:fld>
            <a:endParaRPr lang="en-US" altLang="en-US"/>
          </a:p>
        </p:txBody>
      </p:sp>
      <p:sp>
        <p:nvSpPr>
          <p:cNvPr id="179202" name="Rectangle 2">
            <a:extLst>
              <a:ext uri="{FF2B5EF4-FFF2-40B4-BE49-F238E27FC236}">
                <a16:creationId xmlns:a16="http://schemas.microsoft.com/office/drawing/2014/main" id="{0CE64C96-1C9C-B9E1-42FA-F62D45F7659D}"/>
              </a:ext>
            </a:extLst>
          </p:cNvPr>
          <p:cNvSpPr>
            <a:spLocks noGrp="1" noRot="1" noChangeAspect="1" noChangeArrowheads="1" noTextEdit="1"/>
          </p:cNvSpPr>
          <p:nvPr>
            <p:ph type="sldImg"/>
          </p:nvPr>
        </p:nvSpPr>
        <p:spPr>
          <a:ln/>
        </p:spPr>
      </p:sp>
      <p:sp>
        <p:nvSpPr>
          <p:cNvPr id="179203" name="Rectangle 3">
            <a:extLst>
              <a:ext uri="{FF2B5EF4-FFF2-40B4-BE49-F238E27FC236}">
                <a16:creationId xmlns:a16="http://schemas.microsoft.com/office/drawing/2014/main" id="{2E8BC6B9-A980-0B69-72E3-EF2636E33CD6}"/>
              </a:ext>
            </a:extLst>
          </p:cNvPr>
          <p:cNvSpPr>
            <a:spLocks noGrp="1" noChangeArrowheads="1"/>
          </p:cNvSpPr>
          <p:nvPr>
            <p:ph type="body" idx="1"/>
          </p:nvPr>
        </p:nvSpPr>
        <p:spPr/>
        <p:txBody>
          <a:bodyPr/>
          <a:lstStyle/>
          <a:p>
            <a:r>
              <a:rPr lang="fi-FI" altLang="en-US"/>
              <a:t>Siis, riskin allokointi. Jos koitetaan määrittää vaatimukset ensin ja sitten toteuttaa möykkynä, evoluutio ja pitkät palautesyklit ovat syynä kertautumiseen. </a:t>
            </a:r>
          </a:p>
          <a:p>
            <a:r>
              <a:rPr lang="fi-FI" altLang="en-US"/>
              <a:t>Basili &amp; Boehm: uusi ei-kriittisten järjestelmien luku 1:5, ei 1:100. Ja edelleen kulujen allokoinnin mallina vesiputous. </a:t>
            </a:r>
          </a:p>
          <a:p>
            <a:endParaRPr lang="fi-FI" altLang="en-US"/>
          </a:p>
          <a:p>
            <a:r>
              <a:rPr lang="fi-FI" altLang="en-US"/>
              <a:t>Vesiputouksen oletus riskistä: ongelma on se ettei alkuun tiedetä vaatimuksia, joten kannattaa panostaa alussa kokonaisuuteen. Hallinta, suunnitelmaohjattu. </a:t>
            </a:r>
          </a:p>
          <a:p>
            <a:r>
              <a:rPr lang="fi-FI" altLang="en-US"/>
              <a:t>Iteratiivisen ja inkrementaalisen oletus riskistä: pilkkominen, tietämättömyys, muutos. Vaikeimmat asiat ensin konkretiaan. </a:t>
            </a:r>
          </a:p>
          <a:p>
            <a:r>
              <a:rPr lang="fi-FI" altLang="en-US"/>
              <a:t>Ketterän oletus riskistä: oppiminen käytännön kautta, jatkuva hyöty. Suunnitteluohjattu. </a:t>
            </a:r>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1342AFF6-EF2D-6BC0-4B91-7170B69FB87C}"/>
              </a:ext>
            </a:extLst>
          </p:cNvPr>
          <p:cNvSpPr>
            <a:spLocks noGrp="1" noChangeArrowheads="1"/>
          </p:cNvSpPr>
          <p:nvPr>
            <p:ph type="sldNum" sz="quarter" idx="5"/>
          </p:nvPr>
        </p:nvSpPr>
        <p:spPr>
          <a:ln/>
        </p:spPr>
        <p:txBody>
          <a:bodyPr/>
          <a:lstStyle/>
          <a:p>
            <a:fld id="{35D0EC24-7E63-3C40-82AE-5A2251574991}" type="slidenum">
              <a:rPr lang="en-US" altLang="en-US"/>
              <a:pPr/>
              <a:t>25</a:t>
            </a:fld>
            <a:endParaRPr lang="en-US" altLang="en-US"/>
          </a:p>
        </p:txBody>
      </p:sp>
      <p:sp>
        <p:nvSpPr>
          <p:cNvPr id="46082" name="Rectangle 2">
            <a:extLst>
              <a:ext uri="{FF2B5EF4-FFF2-40B4-BE49-F238E27FC236}">
                <a16:creationId xmlns:a16="http://schemas.microsoft.com/office/drawing/2014/main" id="{59585316-B182-AB7C-0DFD-33949318A5BC}"/>
              </a:ext>
            </a:extLst>
          </p:cNvPr>
          <p:cNvSpPr>
            <a:spLocks noGrp="1" noRot="1" noChangeAspect="1" noChangeArrowheads="1" noTextEdit="1"/>
          </p:cNvSpPr>
          <p:nvPr>
            <p:ph type="sldImg"/>
          </p:nvPr>
        </p:nvSpPr>
        <p:spPr>
          <a:ln/>
        </p:spPr>
      </p:sp>
      <p:sp>
        <p:nvSpPr>
          <p:cNvPr id="46083" name="Rectangle 3">
            <a:extLst>
              <a:ext uri="{FF2B5EF4-FFF2-40B4-BE49-F238E27FC236}">
                <a16:creationId xmlns:a16="http://schemas.microsoft.com/office/drawing/2014/main" id="{51AAB6B3-7A36-AF14-46C8-5DCB61912B63}"/>
              </a:ext>
            </a:extLst>
          </p:cNvPr>
          <p:cNvSpPr>
            <a:spLocks noGrp="1" noChangeArrowheads="1"/>
          </p:cNvSpPr>
          <p:nvPr>
            <p:ph type="body" idx="1"/>
          </p:nvPr>
        </p:nvSpPr>
        <p:spPr>
          <a:xfrm>
            <a:off x="914400" y="4343400"/>
            <a:ext cx="5029200" cy="4114800"/>
          </a:xfrm>
        </p:spPr>
        <p:txBody>
          <a:bodyPr/>
          <a:lstStyle/>
          <a:p>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F8190D22-2D78-1373-0FDD-D999B461A536}"/>
              </a:ext>
            </a:extLst>
          </p:cNvPr>
          <p:cNvSpPr>
            <a:spLocks noGrp="1" noChangeArrowheads="1"/>
          </p:cNvSpPr>
          <p:nvPr>
            <p:ph type="sldNum" sz="quarter" idx="5"/>
          </p:nvPr>
        </p:nvSpPr>
        <p:spPr>
          <a:ln/>
        </p:spPr>
        <p:txBody>
          <a:bodyPr/>
          <a:lstStyle/>
          <a:p>
            <a:fld id="{CC9AD313-BA9D-194C-8055-E29D73968225}" type="slidenum">
              <a:rPr lang="en-US" altLang="en-US"/>
              <a:pPr/>
              <a:t>26</a:t>
            </a:fld>
            <a:endParaRPr lang="en-US" altLang="en-US"/>
          </a:p>
        </p:txBody>
      </p:sp>
      <p:sp>
        <p:nvSpPr>
          <p:cNvPr id="70658" name="Rectangle 2">
            <a:extLst>
              <a:ext uri="{FF2B5EF4-FFF2-40B4-BE49-F238E27FC236}">
                <a16:creationId xmlns:a16="http://schemas.microsoft.com/office/drawing/2014/main" id="{E3CD3FDC-5CAF-5A2B-24E8-47B7750954C8}"/>
              </a:ext>
            </a:extLst>
          </p:cNvPr>
          <p:cNvSpPr>
            <a:spLocks noGrp="1" noRot="1" noChangeAspect="1" noChangeArrowheads="1" noTextEdit="1"/>
          </p:cNvSpPr>
          <p:nvPr>
            <p:ph type="sldImg"/>
          </p:nvPr>
        </p:nvSpPr>
        <p:spPr>
          <a:ln/>
        </p:spPr>
      </p:sp>
      <p:sp>
        <p:nvSpPr>
          <p:cNvPr id="70659" name="Rectangle 3">
            <a:extLst>
              <a:ext uri="{FF2B5EF4-FFF2-40B4-BE49-F238E27FC236}">
                <a16:creationId xmlns:a16="http://schemas.microsoft.com/office/drawing/2014/main" id="{0C191181-EFE4-7115-0B66-B12192397916}"/>
              </a:ext>
            </a:extLst>
          </p:cNvPr>
          <p:cNvSpPr>
            <a:spLocks noGrp="1" noChangeArrowheads="1"/>
          </p:cNvSpPr>
          <p:nvPr>
            <p:ph type="body" idx="1"/>
          </p:nvPr>
        </p:nvSpPr>
        <p:spPr>
          <a:xfrm>
            <a:off x="914400" y="4343400"/>
            <a:ext cx="5029200" cy="4114800"/>
          </a:xfrm>
        </p:spPr>
        <p:txBody>
          <a:bodyPr/>
          <a:lstStyle/>
          <a:p>
            <a:endParaRPr lang="en-US"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6DC2F369-AD37-1F72-1F71-960EA81127B3}"/>
              </a:ext>
            </a:extLst>
          </p:cNvPr>
          <p:cNvSpPr>
            <a:spLocks noGrp="1" noChangeArrowheads="1"/>
          </p:cNvSpPr>
          <p:nvPr>
            <p:ph type="sldNum" sz="quarter" idx="5"/>
          </p:nvPr>
        </p:nvSpPr>
        <p:spPr>
          <a:ln/>
        </p:spPr>
        <p:txBody>
          <a:bodyPr/>
          <a:lstStyle/>
          <a:p>
            <a:fld id="{074A8945-2115-4348-979E-A974A23F3976}" type="slidenum">
              <a:rPr lang="en-US" altLang="en-US"/>
              <a:pPr/>
              <a:t>36</a:t>
            </a:fld>
            <a:endParaRPr lang="en-US" altLang="en-US"/>
          </a:p>
        </p:txBody>
      </p:sp>
      <p:sp>
        <p:nvSpPr>
          <p:cNvPr id="23554" name="Rectangle 2">
            <a:extLst>
              <a:ext uri="{FF2B5EF4-FFF2-40B4-BE49-F238E27FC236}">
                <a16:creationId xmlns:a16="http://schemas.microsoft.com/office/drawing/2014/main" id="{348090EC-326A-4AB7-0D54-5876838CAD26}"/>
              </a:ext>
            </a:extLst>
          </p:cNvPr>
          <p:cNvSpPr>
            <a:spLocks noGrp="1" noRot="1" noChangeAspect="1" noChangeArrowheads="1" noTextEdit="1"/>
          </p:cNvSpPr>
          <p:nvPr>
            <p:ph type="sldImg"/>
          </p:nvPr>
        </p:nvSpPr>
        <p:spPr>
          <a:ln/>
        </p:spPr>
      </p:sp>
      <p:sp>
        <p:nvSpPr>
          <p:cNvPr id="23555" name="Rectangle 3">
            <a:extLst>
              <a:ext uri="{FF2B5EF4-FFF2-40B4-BE49-F238E27FC236}">
                <a16:creationId xmlns:a16="http://schemas.microsoft.com/office/drawing/2014/main" id="{CC296275-678C-9C8F-83A0-45B24F0D52D6}"/>
              </a:ext>
            </a:extLst>
          </p:cNvPr>
          <p:cNvSpPr>
            <a:spLocks noGrp="1" noChangeArrowheads="1"/>
          </p:cNvSpPr>
          <p:nvPr>
            <p:ph type="body" idx="1"/>
          </p:nvPr>
        </p:nvSpPr>
        <p:spPr>
          <a:xfrm>
            <a:off x="914400" y="4343400"/>
            <a:ext cx="5029200" cy="4114800"/>
          </a:xfrm>
        </p:spPr>
        <p:txBody>
          <a:bodyPr/>
          <a:lstStyle/>
          <a:p>
            <a:r>
              <a:rPr lang="fi-FI" altLang="en-US"/>
              <a:t>Keltainen: tavoitteiden kirkastus, dokumentointi</a:t>
            </a:r>
          </a:p>
          <a:p>
            <a:r>
              <a:rPr lang="fi-FI" altLang="en-US"/>
              <a:t>Oranssi: Viestintäparannus</a:t>
            </a:r>
          </a:p>
          <a:p>
            <a:r>
              <a:rPr lang="fi-FI" altLang="en-US"/>
              <a:t>Punainen: mittaristoon, erityisesti tuntiraportoinnin käyttöönottoon liittyvät asiat</a:t>
            </a:r>
          </a:p>
          <a:p>
            <a:r>
              <a:rPr lang="fi-FI" altLang="en-US"/>
              <a:t>vihreä: kehittäjän testausprosessin kehittäminen</a:t>
            </a:r>
            <a:endParaRPr lang="en-GB"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318C2F1E-9A1A-96BA-4A11-7308AF5E704A}"/>
              </a:ext>
            </a:extLst>
          </p:cNvPr>
          <p:cNvSpPr>
            <a:spLocks noGrp="1" noChangeArrowheads="1"/>
          </p:cNvSpPr>
          <p:nvPr>
            <p:ph type="sldNum" sz="quarter" idx="5"/>
          </p:nvPr>
        </p:nvSpPr>
        <p:spPr>
          <a:ln/>
        </p:spPr>
        <p:txBody>
          <a:bodyPr/>
          <a:lstStyle/>
          <a:p>
            <a:fld id="{3B38391C-D6A6-B94A-8AAF-DBEAA5E967C0}" type="slidenum">
              <a:rPr lang="en-US" altLang="en-US"/>
              <a:pPr/>
              <a:t>38</a:t>
            </a:fld>
            <a:endParaRPr lang="en-US" altLang="en-US"/>
          </a:p>
        </p:txBody>
      </p:sp>
      <p:sp>
        <p:nvSpPr>
          <p:cNvPr id="53250" name="Rectangle 2">
            <a:extLst>
              <a:ext uri="{FF2B5EF4-FFF2-40B4-BE49-F238E27FC236}">
                <a16:creationId xmlns:a16="http://schemas.microsoft.com/office/drawing/2014/main" id="{16BD612E-3FA0-2E85-C1AD-490406688694}"/>
              </a:ext>
            </a:extLst>
          </p:cNvPr>
          <p:cNvSpPr>
            <a:spLocks noGrp="1" noRot="1" noChangeAspect="1" noChangeArrowheads="1" noTextEdit="1"/>
          </p:cNvSpPr>
          <p:nvPr>
            <p:ph type="sldImg"/>
          </p:nvPr>
        </p:nvSpPr>
        <p:spPr>
          <a:ln/>
        </p:spPr>
      </p:sp>
      <p:sp>
        <p:nvSpPr>
          <p:cNvPr id="53251" name="Rectangle 3">
            <a:extLst>
              <a:ext uri="{FF2B5EF4-FFF2-40B4-BE49-F238E27FC236}">
                <a16:creationId xmlns:a16="http://schemas.microsoft.com/office/drawing/2014/main" id="{07EE2320-A588-6534-E2FF-FA74AC9132E7}"/>
              </a:ext>
            </a:extLst>
          </p:cNvPr>
          <p:cNvSpPr>
            <a:spLocks noGrp="1" noChangeArrowheads="1"/>
          </p:cNvSpPr>
          <p:nvPr>
            <p:ph type="body" idx="1"/>
          </p:nvPr>
        </p:nvSpPr>
        <p:spPr>
          <a:xfrm>
            <a:off x="914400" y="4343400"/>
            <a:ext cx="5029200" cy="4114800"/>
          </a:xfrm>
        </p:spPr>
        <p:txBody>
          <a:bodyPr/>
          <a:lstStyle/>
          <a:p>
            <a:endParaRPr lang="fi-FI"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8527F3AF-D8F2-EAE4-04E0-48AEF37B39BC}"/>
              </a:ext>
            </a:extLst>
          </p:cNvPr>
          <p:cNvSpPr>
            <a:spLocks noGrp="1" noChangeArrowheads="1"/>
          </p:cNvSpPr>
          <p:nvPr>
            <p:ph type="sldNum" sz="quarter" idx="5"/>
          </p:nvPr>
        </p:nvSpPr>
        <p:spPr>
          <a:ln/>
        </p:spPr>
        <p:txBody>
          <a:bodyPr/>
          <a:lstStyle/>
          <a:p>
            <a:fld id="{EB6C0ED7-D9B0-A848-93C4-F8CBE337AD6C}" type="slidenum">
              <a:rPr lang="en-US" altLang="en-US"/>
              <a:pPr/>
              <a:t>40</a:t>
            </a:fld>
            <a:endParaRPr lang="en-US" altLang="en-US"/>
          </a:p>
        </p:txBody>
      </p:sp>
      <p:sp>
        <p:nvSpPr>
          <p:cNvPr id="56322" name="Rectangle 2">
            <a:extLst>
              <a:ext uri="{FF2B5EF4-FFF2-40B4-BE49-F238E27FC236}">
                <a16:creationId xmlns:a16="http://schemas.microsoft.com/office/drawing/2014/main" id="{7D038D4D-13BD-F7A8-7B8F-813D8296A37F}"/>
              </a:ext>
            </a:extLst>
          </p:cNvPr>
          <p:cNvSpPr>
            <a:spLocks noGrp="1" noRot="1" noChangeAspect="1" noChangeArrowheads="1" noTextEdit="1"/>
          </p:cNvSpPr>
          <p:nvPr>
            <p:ph type="sldImg"/>
          </p:nvPr>
        </p:nvSpPr>
        <p:spPr>
          <a:ln/>
        </p:spPr>
      </p:sp>
      <p:sp>
        <p:nvSpPr>
          <p:cNvPr id="56323" name="Rectangle 3">
            <a:extLst>
              <a:ext uri="{FF2B5EF4-FFF2-40B4-BE49-F238E27FC236}">
                <a16:creationId xmlns:a16="http://schemas.microsoft.com/office/drawing/2014/main" id="{2098585D-3FB9-3E5A-721D-3A94E5D24AC3}"/>
              </a:ext>
            </a:extLst>
          </p:cNvPr>
          <p:cNvSpPr>
            <a:spLocks noGrp="1" noChangeArrowheads="1"/>
          </p:cNvSpPr>
          <p:nvPr>
            <p:ph type="body" idx="1"/>
          </p:nvPr>
        </p:nvSpPr>
        <p:spPr>
          <a:xfrm>
            <a:off x="914400" y="4343400"/>
            <a:ext cx="5029200" cy="4114800"/>
          </a:xfrm>
        </p:spPr>
        <p:txBody>
          <a:bodyPr/>
          <a:lstStyle/>
          <a:p>
            <a:r>
              <a:rPr lang="fi-FI" altLang="en-US"/>
              <a:t>positiiviset ja negatiiviset testijaksot</a:t>
            </a:r>
            <a:endParaRPr lang="en-GB"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04ED5768-C697-C803-9170-418402BF3E86}"/>
              </a:ext>
            </a:extLst>
          </p:cNvPr>
          <p:cNvSpPr>
            <a:spLocks noGrp="1" noChangeArrowheads="1"/>
          </p:cNvSpPr>
          <p:nvPr>
            <p:ph type="sldNum" sz="quarter" idx="5"/>
          </p:nvPr>
        </p:nvSpPr>
        <p:spPr>
          <a:ln/>
        </p:spPr>
        <p:txBody>
          <a:bodyPr/>
          <a:lstStyle/>
          <a:p>
            <a:fld id="{95BA8B02-A083-F54E-B04F-DEAB0A832281}" type="slidenum">
              <a:rPr lang="en-US" altLang="en-US"/>
              <a:pPr/>
              <a:t>42</a:t>
            </a:fld>
            <a:endParaRPr lang="en-US" altLang="en-US"/>
          </a:p>
        </p:txBody>
      </p:sp>
      <p:sp>
        <p:nvSpPr>
          <p:cNvPr id="59394" name="Rectangle 2">
            <a:extLst>
              <a:ext uri="{FF2B5EF4-FFF2-40B4-BE49-F238E27FC236}">
                <a16:creationId xmlns:a16="http://schemas.microsoft.com/office/drawing/2014/main" id="{B5A6FFDF-75A2-91DB-63A2-1BE0E788882F}"/>
              </a:ext>
            </a:extLst>
          </p:cNvPr>
          <p:cNvSpPr>
            <a:spLocks noGrp="1" noRot="1" noChangeAspect="1" noChangeArrowheads="1" noTextEdit="1"/>
          </p:cNvSpPr>
          <p:nvPr>
            <p:ph type="sldImg"/>
          </p:nvPr>
        </p:nvSpPr>
        <p:spPr>
          <a:ln/>
        </p:spPr>
      </p:sp>
      <p:sp>
        <p:nvSpPr>
          <p:cNvPr id="59395" name="Rectangle 3">
            <a:extLst>
              <a:ext uri="{FF2B5EF4-FFF2-40B4-BE49-F238E27FC236}">
                <a16:creationId xmlns:a16="http://schemas.microsoft.com/office/drawing/2014/main" id="{A25D5D7A-E644-A5EF-B7CF-E46A2152B311}"/>
              </a:ext>
            </a:extLst>
          </p:cNvPr>
          <p:cNvSpPr>
            <a:spLocks noGrp="1" noChangeArrowheads="1"/>
          </p:cNvSpPr>
          <p:nvPr>
            <p:ph type="body" idx="1"/>
          </p:nvPr>
        </p:nvSpPr>
        <p:spPr>
          <a:xfrm>
            <a:off x="914400" y="4343400"/>
            <a:ext cx="5029200" cy="4114800"/>
          </a:xfrm>
        </p:spPr>
        <p:txBody>
          <a:bodyPr/>
          <a:lstStyle/>
          <a:p>
            <a:r>
              <a:rPr lang="fi-FI" altLang="en-US"/>
              <a:t>Tässä esimerkissä siis tailor-made softan tekemistä ja erityisesti testausta pohdittu asiakkaan perspektiivistä. Vanhan terminologian jäänteet luovat tarpeen pitää järjestelmätestaus asiakkaan puolella, mutta siirtää järjestelmätestauksen henki inkrementaalisessa mielessä integrointitestaukseksi (integrointitestaus = inkrementaalinen järjestelmätestaus)</a:t>
            </a:r>
            <a:endParaRPr lang="en-GB"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EAF0FD16-6A5F-6F36-6FDF-DE7597C701C3}"/>
              </a:ext>
            </a:extLst>
          </p:cNvPr>
          <p:cNvSpPr>
            <a:spLocks noGrp="1" noChangeArrowheads="1"/>
          </p:cNvSpPr>
          <p:nvPr>
            <p:ph type="sldNum" sz="quarter" idx="5"/>
          </p:nvPr>
        </p:nvSpPr>
        <p:spPr>
          <a:ln/>
        </p:spPr>
        <p:txBody>
          <a:bodyPr/>
          <a:lstStyle/>
          <a:p>
            <a:fld id="{061FF508-9935-A049-9105-96C1555A6DEE}" type="slidenum">
              <a:rPr lang="en-US" altLang="en-US"/>
              <a:pPr/>
              <a:t>7</a:t>
            </a:fld>
            <a:endParaRPr lang="en-US" altLang="en-US"/>
          </a:p>
        </p:txBody>
      </p:sp>
      <p:sp>
        <p:nvSpPr>
          <p:cNvPr id="184322" name="Rectangle 2">
            <a:extLst>
              <a:ext uri="{FF2B5EF4-FFF2-40B4-BE49-F238E27FC236}">
                <a16:creationId xmlns:a16="http://schemas.microsoft.com/office/drawing/2014/main" id="{5C9C5A8F-3B04-2087-0D1B-73BD283276DB}"/>
              </a:ext>
            </a:extLst>
          </p:cNvPr>
          <p:cNvSpPr>
            <a:spLocks noGrp="1" noRot="1" noChangeAspect="1" noChangeArrowheads="1" noTextEdit="1"/>
          </p:cNvSpPr>
          <p:nvPr>
            <p:ph type="sldImg"/>
          </p:nvPr>
        </p:nvSpPr>
        <p:spPr>
          <a:ln/>
        </p:spPr>
      </p:sp>
      <p:sp>
        <p:nvSpPr>
          <p:cNvPr id="184323" name="Rectangle 3">
            <a:extLst>
              <a:ext uri="{FF2B5EF4-FFF2-40B4-BE49-F238E27FC236}">
                <a16:creationId xmlns:a16="http://schemas.microsoft.com/office/drawing/2014/main" id="{2306D70E-6E06-6D16-E082-572F050BEA19}"/>
              </a:ext>
            </a:extLst>
          </p:cNvPr>
          <p:cNvSpPr>
            <a:spLocks noGrp="1" noChangeArrowheads="1"/>
          </p:cNvSpPr>
          <p:nvPr>
            <p:ph type="body" idx="1"/>
          </p:nvPr>
        </p:nvSpPr>
        <p:spPr>
          <a:xfrm>
            <a:off x="914400" y="4343400"/>
            <a:ext cx="5029200" cy="4114800"/>
          </a:xfrm>
        </p:spPr>
        <p:txBody>
          <a:bodyPr/>
          <a:lstStyle/>
          <a:p>
            <a:endParaRPr lang="en-US"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03640C59-4199-F260-BE47-F088D523BB09}"/>
              </a:ext>
            </a:extLst>
          </p:cNvPr>
          <p:cNvSpPr>
            <a:spLocks noGrp="1" noChangeArrowheads="1"/>
          </p:cNvSpPr>
          <p:nvPr>
            <p:ph type="sldNum" sz="quarter" idx="5"/>
          </p:nvPr>
        </p:nvSpPr>
        <p:spPr>
          <a:ln/>
        </p:spPr>
        <p:txBody>
          <a:bodyPr/>
          <a:lstStyle/>
          <a:p>
            <a:fld id="{C3296DAE-A393-A24C-A89A-1A299F248669}" type="slidenum">
              <a:rPr lang="en-US" altLang="en-US"/>
              <a:pPr/>
              <a:t>8</a:t>
            </a:fld>
            <a:endParaRPr lang="en-US" altLang="en-US"/>
          </a:p>
        </p:txBody>
      </p:sp>
      <p:sp>
        <p:nvSpPr>
          <p:cNvPr id="194562" name="Rectangle 2">
            <a:extLst>
              <a:ext uri="{FF2B5EF4-FFF2-40B4-BE49-F238E27FC236}">
                <a16:creationId xmlns:a16="http://schemas.microsoft.com/office/drawing/2014/main" id="{527C7D46-C61E-FA7B-A4EA-88092A4991BA}"/>
              </a:ext>
            </a:extLst>
          </p:cNvPr>
          <p:cNvSpPr>
            <a:spLocks noGrp="1" noRot="1" noChangeAspect="1" noChangeArrowheads="1" noTextEdit="1"/>
          </p:cNvSpPr>
          <p:nvPr>
            <p:ph type="sldImg"/>
          </p:nvPr>
        </p:nvSpPr>
        <p:spPr>
          <a:ln/>
        </p:spPr>
      </p:sp>
      <p:sp>
        <p:nvSpPr>
          <p:cNvPr id="194563" name="Rectangle 3">
            <a:extLst>
              <a:ext uri="{FF2B5EF4-FFF2-40B4-BE49-F238E27FC236}">
                <a16:creationId xmlns:a16="http://schemas.microsoft.com/office/drawing/2014/main" id="{B7D29B87-65E9-EE31-881A-5B71BE5FBE8E}"/>
              </a:ext>
            </a:extLst>
          </p:cNvPr>
          <p:cNvSpPr>
            <a:spLocks noGrp="1" noChangeArrowheads="1"/>
          </p:cNvSpPr>
          <p:nvPr>
            <p:ph type="body" idx="1"/>
          </p:nvPr>
        </p:nvSpPr>
        <p:spPr>
          <a:xfrm>
            <a:off x="914400" y="4343400"/>
            <a:ext cx="5029200" cy="4114800"/>
          </a:xfrm>
        </p:spPr>
        <p:txBody>
          <a:bodyPr/>
          <a:lstStyle/>
          <a:p>
            <a:r>
              <a:rPr lang="fi-FI" altLang="en-US"/>
              <a:t>Konteksti – sovellusrakenteet, projektiympäristö, liiketoimintaympäristö</a:t>
            </a:r>
          </a:p>
          <a:p>
            <a:r>
              <a:rPr lang="fi-FI" altLang="en-US"/>
              <a:t>Välineet – vanhan työkalun parantaminen, vaihdettu jo paljon, ei enää uusia</a:t>
            </a:r>
          </a:p>
          <a:p>
            <a:r>
              <a:rPr lang="fi-FI" altLang="en-US"/>
              <a:t>Automaatio: tahtotila, rahaa, ymmärretään että sijoitus pitkällä tähtäimellä, prosessi edellyttää työkalun käyttöä</a:t>
            </a:r>
            <a:endParaRPr lang="en-GB"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65F4164F-9E66-3A72-DA44-EA10624338B8}"/>
              </a:ext>
            </a:extLst>
          </p:cNvPr>
          <p:cNvSpPr>
            <a:spLocks noGrp="1" noChangeArrowheads="1"/>
          </p:cNvSpPr>
          <p:nvPr>
            <p:ph type="sldNum" sz="quarter" idx="5"/>
          </p:nvPr>
        </p:nvSpPr>
        <p:spPr>
          <a:ln/>
        </p:spPr>
        <p:txBody>
          <a:bodyPr/>
          <a:lstStyle/>
          <a:p>
            <a:fld id="{764FE279-7577-7B4B-9B7D-51159E582937}" type="slidenum">
              <a:rPr lang="en-US" altLang="en-US"/>
              <a:pPr/>
              <a:t>9</a:t>
            </a:fld>
            <a:endParaRPr lang="en-US" altLang="en-US"/>
          </a:p>
        </p:txBody>
      </p:sp>
      <p:sp>
        <p:nvSpPr>
          <p:cNvPr id="196610" name="Rectangle 2">
            <a:extLst>
              <a:ext uri="{FF2B5EF4-FFF2-40B4-BE49-F238E27FC236}">
                <a16:creationId xmlns:a16="http://schemas.microsoft.com/office/drawing/2014/main" id="{3E76C0ED-C491-46B6-E41B-7EF6A84552F5}"/>
              </a:ext>
            </a:extLst>
          </p:cNvPr>
          <p:cNvSpPr>
            <a:spLocks noGrp="1" noRot="1" noChangeAspect="1" noChangeArrowheads="1" noTextEdit="1"/>
          </p:cNvSpPr>
          <p:nvPr>
            <p:ph type="sldImg"/>
          </p:nvPr>
        </p:nvSpPr>
        <p:spPr>
          <a:ln/>
        </p:spPr>
      </p:sp>
      <p:sp>
        <p:nvSpPr>
          <p:cNvPr id="196611" name="Rectangle 3">
            <a:extLst>
              <a:ext uri="{FF2B5EF4-FFF2-40B4-BE49-F238E27FC236}">
                <a16:creationId xmlns:a16="http://schemas.microsoft.com/office/drawing/2014/main" id="{9C852B7D-4B27-0EB4-8E84-51A04450A6C2}"/>
              </a:ext>
            </a:extLst>
          </p:cNvPr>
          <p:cNvSpPr>
            <a:spLocks noGrp="1" noChangeArrowheads="1"/>
          </p:cNvSpPr>
          <p:nvPr>
            <p:ph type="body" idx="1"/>
          </p:nvPr>
        </p:nvSpPr>
        <p:spPr>
          <a:xfrm>
            <a:off x="914400" y="4343400"/>
            <a:ext cx="5029200" cy="4114800"/>
          </a:xfrm>
        </p:spPr>
        <p:txBody>
          <a:bodyPr/>
          <a:lstStyle/>
          <a:p>
            <a:pPr>
              <a:buFontTx/>
              <a:buChar char="•"/>
            </a:pPr>
            <a:r>
              <a:rPr lang="fi-FI" altLang="en-US"/>
              <a:t>Mukailtu TMapista</a:t>
            </a:r>
            <a:endParaRPr lang="en-GB"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B9790685-8283-40D4-14BE-9898030D03AF}"/>
              </a:ext>
            </a:extLst>
          </p:cNvPr>
          <p:cNvSpPr>
            <a:spLocks noGrp="1" noChangeArrowheads="1"/>
          </p:cNvSpPr>
          <p:nvPr>
            <p:ph type="sldNum" sz="quarter" idx="5"/>
          </p:nvPr>
        </p:nvSpPr>
        <p:spPr>
          <a:ln/>
        </p:spPr>
        <p:txBody>
          <a:bodyPr/>
          <a:lstStyle/>
          <a:p>
            <a:fld id="{BA8E84AA-2E9B-AE4B-8896-A6CAC1A8028D}" type="slidenum">
              <a:rPr lang="en-US" altLang="en-US"/>
              <a:pPr/>
              <a:t>10</a:t>
            </a:fld>
            <a:endParaRPr lang="en-US" altLang="en-US"/>
          </a:p>
        </p:txBody>
      </p:sp>
      <p:sp>
        <p:nvSpPr>
          <p:cNvPr id="199682" name="Rectangle 2">
            <a:extLst>
              <a:ext uri="{FF2B5EF4-FFF2-40B4-BE49-F238E27FC236}">
                <a16:creationId xmlns:a16="http://schemas.microsoft.com/office/drawing/2014/main" id="{6D23A76A-11CE-6155-9E88-2A96E8A91A04}"/>
              </a:ext>
            </a:extLst>
          </p:cNvPr>
          <p:cNvSpPr>
            <a:spLocks noGrp="1" noRot="1" noChangeAspect="1" noChangeArrowheads="1" noTextEdit="1"/>
          </p:cNvSpPr>
          <p:nvPr>
            <p:ph type="sldImg"/>
          </p:nvPr>
        </p:nvSpPr>
        <p:spPr>
          <a:ln/>
        </p:spPr>
      </p:sp>
      <p:sp>
        <p:nvSpPr>
          <p:cNvPr id="199683" name="Rectangle 3">
            <a:extLst>
              <a:ext uri="{FF2B5EF4-FFF2-40B4-BE49-F238E27FC236}">
                <a16:creationId xmlns:a16="http://schemas.microsoft.com/office/drawing/2014/main" id="{FEEE47E9-C72E-5C78-43FF-55DD6AAD1D40}"/>
              </a:ext>
            </a:extLst>
          </p:cNvPr>
          <p:cNvSpPr>
            <a:spLocks noGrp="1" noChangeArrowheads="1"/>
          </p:cNvSpPr>
          <p:nvPr>
            <p:ph type="body" idx="1"/>
          </p:nvPr>
        </p:nvSpPr>
        <p:spPr/>
        <p:txBody>
          <a:bodyPr/>
          <a:lstStyle/>
          <a:p>
            <a:r>
              <a:rPr lang="fi-FI" altLang="en-US"/>
              <a:t>Havainnollistaa että on tärkeää voida luottaa ytimeen ulommilla tasoilla...</a:t>
            </a:r>
          </a:p>
          <a:p>
            <a:r>
              <a:rPr lang="fi-FI" altLang="en-US"/>
              <a:t>Vapauttaa kuvitelmasta että testataan tiettyä dokumenttia vastaan. </a:t>
            </a:r>
          </a:p>
          <a:p>
            <a:r>
              <a:rPr lang="fi-FI" altLang="en-US"/>
              <a:t>Tekninen ja loppukäyttäjänäkökulma</a:t>
            </a:r>
          </a:p>
          <a:p>
            <a:endParaRPr lang="fi-FI" altLang="en-US"/>
          </a:p>
          <a:p>
            <a:pPr fontAlgn="t"/>
            <a:r>
              <a:rPr lang="en-GB" altLang="en-US">
                <a:solidFill>
                  <a:srgbClr val="003366"/>
                </a:solidFill>
                <a:cs typeface="Arial" panose="020B0604020202020204" pitchFamily="34" charset="0"/>
              </a:rPr>
              <a:t>Jatkuvaa testaustoimintaa tietyn tyyppisen testaustavoitteen ja testauskohteen ympärillä. Testaustoiminnasta tekee oleellisesti jatkuvaa vaatimus uusintatestauksesta muutoksen osalta.</a:t>
            </a:r>
            <a:endParaRPr lang="fi-FI" altLang="en-US">
              <a:solidFill>
                <a:srgbClr val="003366"/>
              </a:solidFill>
              <a:cs typeface="Arial" panose="020B0604020202020204" pitchFamily="34" charset="0"/>
            </a:endParaRPr>
          </a:p>
          <a:p>
            <a:pPr fontAlgn="t"/>
            <a:r>
              <a:rPr lang="fi-FI" altLang="en-US">
                <a:solidFill>
                  <a:srgbClr val="003366"/>
                </a:solidFill>
                <a:cs typeface="Arial" panose="020B0604020202020204" pitchFamily="34" charset="0"/>
              </a:rPr>
              <a:t>Tapa pilkkoa vaikeita kokonaisuuksia järkeviin näkökulmiin</a:t>
            </a:r>
          </a:p>
          <a:p>
            <a:pPr fontAlgn="t"/>
            <a:r>
              <a:rPr lang="fi-FI" altLang="en-US">
                <a:solidFill>
                  <a:srgbClr val="003366"/>
                </a:solidFill>
                <a:cs typeface="Arial" panose="020B0604020202020204" pitchFamily="34" charset="0"/>
              </a:rPr>
              <a:t>Englanniksi ladattu merkitys, vertaa </a:t>
            </a:r>
            <a:r>
              <a:rPr lang="fi-FI" altLang="en-US" i="1">
                <a:solidFill>
                  <a:srgbClr val="003366"/>
                </a:solidFill>
                <a:cs typeface="Arial" panose="020B0604020202020204" pitchFamily="34" charset="0"/>
              </a:rPr>
              <a:t>level </a:t>
            </a:r>
            <a:r>
              <a:rPr lang="fi-FI" altLang="en-US">
                <a:solidFill>
                  <a:srgbClr val="003366"/>
                </a:solidFill>
                <a:cs typeface="Arial" panose="020B0604020202020204" pitchFamily="34" charset="0"/>
              </a:rPr>
              <a:t>vs. </a:t>
            </a:r>
            <a:r>
              <a:rPr lang="fi-FI" altLang="en-US" i="1">
                <a:solidFill>
                  <a:srgbClr val="003366"/>
                </a:solidFill>
                <a:cs typeface="Arial" panose="020B0604020202020204" pitchFamily="34" charset="0"/>
              </a:rPr>
              <a:t>stage</a:t>
            </a:r>
            <a:endParaRPr lang="fi-FI" altLang="en-US" i="1"/>
          </a:p>
          <a:p>
            <a:endParaRPr lang="en-US"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BB6BEC53-EB31-21E5-D8EF-7170D320A7F4}"/>
              </a:ext>
            </a:extLst>
          </p:cNvPr>
          <p:cNvSpPr>
            <a:spLocks noGrp="1" noChangeArrowheads="1"/>
          </p:cNvSpPr>
          <p:nvPr>
            <p:ph type="sldNum" sz="quarter" idx="5"/>
          </p:nvPr>
        </p:nvSpPr>
        <p:spPr>
          <a:ln/>
        </p:spPr>
        <p:txBody>
          <a:bodyPr/>
          <a:lstStyle/>
          <a:p>
            <a:fld id="{DD0BDF53-69EF-B843-8929-CD4E6673DA4F}" type="slidenum">
              <a:rPr lang="en-US" altLang="en-US"/>
              <a:pPr/>
              <a:t>13</a:t>
            </a:fld>
            <a:endParaRPr lang="en-US" altLang="en-US"/>
          </a:p>
        </p:txBody>
      </p:sp>
      <p:sp>
        <p:nvSpPr>
          <p:cNvPr id="203778" name="Rectangle 2">
            <a:extLst>
              <a:ext uri="{FF2B5EF4-FFF2-40B4-BE49-F238E27FC236}">
                <a16:creationId xmlns:a16="http://schemas.microsoft.com/office/drawing/2014/main" id="{06957BB3-6A16-FAA7-2C84-F4C925D7628F}"/>
              </a:ext>
            </a:extLst>
          </p:cNvPr>
          <p:cNvSpPr>
            <a:spLocks noGrp="1" noRot="1" noChangeAspect="1" noChangeArrowheads="1" noTextEdit="1"/>
          </p:cNvSpPr>
          <p:nvPr>
            <p:ph type="sldImg"/>
          </p:nvPr>
        </p:nvSpPr>
        <p:spPr>
          <a:ln/>
        </p:spPr>
      </p:sp>
      <p:sp>
        <p:nvSpPr>
          <p:cNvPr id="203779" name="Rectangle 3">
            <a:extLst>
              <a:ext uri="{FF2B5EF4-FFF2-40B4-BE49-F238E27FC236}">
                <a16:creationId xmlns:a16="http://schemas.microsoft.com/office/drawing/2014/main" id="{0B833590-95FE-D0CE-AAA9-A5C771B89FFB}"/>
              </a:ext>
            </a:extLst>
          </p:cNvPr>
          <p:cNvSpPr>
            <a:spLocks noGrp="1" noChangeArrowheads="1"/>
          </p:cNvSpPr>
          <p:nvPr>
            <p:ph type="body" idx="1"/>
          </p:nvPr>
        </p:nvSpPr>
        <p:spPr>
          <a:xfrm>
            <a:off x="914400" y="4343400"/>
            <a:ext cx="5029200" cy="4114800"/>
          </a:xfrm>
        </p:spPr>
        <p:txBody>
          <a:bodyPr/>
          <a:lstStyle/>
          <a:p>
            <a:r>
              <a:rPr lang="fi-FI" altLang="en-US"/>
              <a:t>Kuormitustestauksen tyyppejä:</a:t>
            </a:r>
          </a:p>
          <a:p>
            <a:pPr lvl="1"/>
            <a:r>
              <a:rPr lang="fi-FI" altLang="en-US"/>
              <a:t>Rinnakkaisuustestaus</a:t>
            </a:r>
          </a:p>
          <a:p>
            <a:pPr lvl="1"/>
            <a:r>
              <a:rPr lang="fi-FI" altLang="en-US"/>
              <a:t>Tietomäärätestaus</a:t>
            </a:r>
          </a:p>
          <a:p>
            <a:pPr lvl="1"/>
            <a:r>
              <a:rPr lang="fi-FI" altLang="en-US"/>
              <a:t>Rasitustestaus</a:t>
            </a:r>
          </a:p>
          <a:p>
            <a:pPr lvl="1"/>
            <a:r>
              <a:rPr lang="fi-FI" altLang="en-US"/>
              <a:t>Luotettavuustestaus</a:t>
            </a:r>
          </a:p>
          <a:p>
            <a:pPr lvl="1"/>
            <a:r>
              <a:rPr lang="fi-FI" altLang="en-US"/>
              <a:t>Vasteaikatestaus</a:t>
            </a:r>
          </a:p>
          <a:p>
            <a:pPr lvl="1"/>
            <a:r>
              <a:rPr lang="fi-FI" altLang="en-US"/>
              <a:t>Kuormitustestausta kutsutaan myös suorituskykytestaukseksi</a:t>
            </a:r>
            <a:endParaRPr lang="en-GB"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DDF7F3C1-75DE-D2C7-820C-1D2E2927D0D0}"/>
              </a:ext>
            </a:extLst>
          </p:cNvPr>
          <p:cNvSpPr>
            <a:spLocks noGrp="1" noChangeArrowheads="1"/>
          </p:cNvSpPr>
          <p:nvPr>
            <p:ph type="sldNum" sz="quarter" idx="5"/>
          </p:nvPr>
        </p:nvSpPr>
        <p:spPr>
          <a:ln/>
        </p:spPr>
        <p:txBody>
          <a:bodyPr/>
          <a:lstStyle/>
          <a:p>
            <a:fld id="{A7722473-5399-C94E-BFFD-0B9F4E5DCE1E}" type="slidenum">
              <a:rPr lang="en-US" altLang="en-US"/>
              <a:pPr/>
              <a:t>18</a:t>
            </a:fld>
            <a:endParaRPr lang="en-US" altLang="en-US"/>
          </a:p>
        </p:txBody>
      </p:sp>
      <p:sp>
        <p:nvSpPr>
          <p:cNvPr id="80898" name="Rectangle 2">
            <a:extLst>
              <a:ext uri="{FF2B5EF4-FFF2-40B4-BE49-F238E27FC236}">
                <a16:creationId xmlns:a16="http://schemas.microsoft.com/office/drawing/2014/main" id="{A0CCC7E7-7FA7-29CA-AE1B-D0D6DDCDDED1}"/>
              </a:ext>
            </a:extLst>
          </p:cNvPr>
          <p:cNvSpPr>
            <a:spLocks noGrp="1" noRot="1" noChangeAspect="1" noChangeArrowheads="1" noTextEdit="1"/>
          </p:cNvSpPr>
          <p:nvPr>
            <p:ph type="sldImg"/>
          </p:nvPr>
        </p:nvSpPr>
        <p:spPr>
          <a:ln/>
        </p:spPr>
      </p:sp>
      <p:sp>
        <p:nvSpPr>
          <p:cNvPr id="80899" name="Rectangle 3">
            <a:extLst>
              <a:ext uri="{FF2B5EF4-FFF2-40B4-BE49-F238E27FC236}">
                <a16:creationId xmlns:a16="http://schemas.microsoft.com/office/drawing/2014/main" id="{F2D26093-F056-1996-FECD-E4AF3D9F7344}"/>
              </a:ext>
            </a:extLst>
          </p:cNvPr>
          <p:cNvSpPr>
            <a:spLocks noGrp="1" noChangeArrowheads="1"/>
          </p:cNvSpPr>
          <p:nvPr>
            <p:ph type="body" idx="1"/>
          </p:nvPr>
        </p:nvSpPr>
        <p:spPr>
          <a:xfrm>
            <a:off x="914400" y="4343400"/>
            <a:ext cx="5029200" cy="4114800"/>
          </a:xfrm>
        </p:spPr>
        <p:txBody>
          <a:bodyPr/>
          <a:lstStyle/>
          <a:p>
            <a:r>
              <a:rPr lang="fi-FI" altLang="en-US"/>
              <a:t>Kontekstin ymmärtäminen</a:t>
            </a:r>
          </a:p>
          <a:p>
            <a:r>
              <a:rPr lang="fi-FI" altLang="en-US"/>
              <a:t>Huomio: samasta nykytilasta ja tavoitteista voi päätyä itse asiassa prosessi tai välinemuutoksiin.</a:t>
            </a:r>
            <a:endParaRPr lang="en-GB"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E5491BF2-BA50-DB7E-F427-12B6A3BFCDDF}"/>
              </a:ext>
            </a:extLst>
          </p:cNvPr>
          <p:cNvSpPr>
            <a:spLocks noGrp="1" noChangeArrowheads="1"/>
          </p:cNvSpPr>
          <p:nvPr>
            <p:ph type="sldNum" sz="quarter" idx="5"/>
          </p:nvPr>
        </p:nvSpPr>
        <p:spPr>
          <a:ln/>
        </p:spPr>
        <p:txBody>
          <a:bodyPr/>
          <a:lstStyle/>
          <a:p>
            <a:fld id="{128ACAE3-82B0-1B4E-9C02-3D174A9704DF}" type="slidenum">
              <a:rPr lang="en-US" altLang="en-US"/>
              <a:pPr/>
              <a:t>22</a:t>
            </a:fld>
            <a:endParaRPr lang="en-US" altLang="en-US"/>
          </a:p>
        </p:txBody>
      </p:sp>
      <p:sp>
        <p:nvSpPr>
          <p:cNvPr id="167938" name="Rectangle 2">
            <a:extLst>
              <a:ext uri="{FF2B5EF4-FFF2-40B4-BE49-F238E27FC236}">
                <a16:creationId xmlns:a16="http://schemas.microsoft.com/office/drawing/2014/main" id="{3F68D6F7-A873-1F6E-A713-EDD39DD48032}"/>
              </a:ext>
            </a:extLst>
          </p:cNvPr>
          <p:cNvSpPr>
            <a:spLocks noGrp="1" noRot="1" noChangeAspect="1" noChangeArrowheads="1" noTextEdit="1"/>
          </p:cNvSpPr>
          <p:nvPr>
            <p:ph type="sldImg"/>
          </p:nvPr>
        </p:nvSpPr>
        <p:spPr>
          <a:ln/>
        </p:spPr>
      </p:sp>
      <p:sp>
        <p:nvSpPr>
          <p:cNvPr id="167939" name="Rectangle 3">
            <a:extLst>
              <a:ext uri="{FF2B5EF4-FFF2-40B4-BE49-F238E27FC236}">
                <a16:creationId xmlns:a16="http://schemas.microsoft.com/office/drawing/2014/main" id="{BEB61ADE-3CAF-B55A-31ED-1CA174CAA866}"/>
              </a:ext>
            </a:extLst>
          </p:cNvPr>
          <p:cNvSpPr>
            <a:spLocks noGrp="1" noChangeArrowheads="1"/>
          </p:cNvSpPr>
          <p:nvPr>
            <p:ph type="body" idx="1"/>
          </p:nvPr>
        </p:nvSpPr>
        <p:spPr>
          <a:xfrm>
            <a:off x="914400" y="4343400"/>
            <a:ext cx="5029200" cy="4114800"/>
          </a:xfrm>
        </p:spPr>
        <p:txBody>
          <a:bodyPr lIns="89781" tIns="44891" rIns="89781" bIns="44891"/>
          <a:lstStyle/>
          <a:p>
            <a:r>
              <a:rPr lang="fi-FI" altLang="en-US"/>
              <a:t>Käytännössä analysoidessa oireet ja anatomia tunnetaan, mutta sairaus pitää päätellä välillisesti. Onko anatomia tavallaan TPI-mallin runko?</a:t>
            </a:r>
          </a:p>
          <a:p>
            <a:endParaRPr lang="fi-FI" altLang="en-US"/>
          </a:p>
          <a:p>
            <a:r>
              <a:rPr lang="fi-FI" altLang="en-US"/>
              <a:t>Onko oire yleensäkään ongelma? Kuinka tärkeä ongelma? Onko oire aina oleellinen? Jos pitää jatkuvasti ikkunaa auki niin että reumatismi vaivaa, niin eikös siinä vaiheessa lääke taas olisi korjata tilannetekijöitä. Vai ovatko oireet aina seurausta tilannetekijöistä? Toisaalta, tällöin jotkin tilannetekijät olisivat sisäsyntyisiä. </a:t>
            </a:r>
          </a:p>
          <a:p>
            <a:endParaRPr lang="fi-FI" altLang="en-US"/>
          </a:p>
          <a:p>
            <a:r>
              <a:rPr lang="fi-FI" altLang="en-US"/>
              <a:t>Missä kuviossa tavoitteet ja keinot? Onko monenlaisia tavoitteita? Vai onko tavoite arvioinnissa aina parantaa/korjata? (sairausvertauskuva)</a:t>
            </a:r>
            <a:endParaRPr lang="en-GB"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7DBCA28C-AB13-9C39-02CC-B2075B2B69A3}"/>
              </a:ext>
            </a:extLst>
          </p:cNvPr>
          <p:cNvSpPr>
            <a:spLocks noGrp="1" noChangeArrowheads="1"/>
          </p:cNvSpPr>
          <p:nvPr>
            <p:ph type="sldNum" sz="quarter" idx="5"/>
          </p:nvPr>
        </p:nvSpPr>
        <p:spPr>
          <a:ln/>
        </p:spPr>
        <p:txBody>
          <a:bodyPr/>
          <a:lstStyle/>
          <a:p>
            <a:fld id="{8F4370F7-5292-FF40-B084-0768387E569C}" type="slidenum">
              <a:rPr lang="en-US" altLang="en-US"/>
              <a:pPr/>
              <a:t>24</a:t>
            </a:fld>
            <a:endParaRPr lang="en-US" altLang="en-US"/>
          </a:p>
        </p:txBody>
      </p:sp>
      <p:sp>
        <p:nvSpPr>
          <p:cNvPr id="43010" name="Rectangle 2">
            <a:extLst>
              <a:ext uri="{FF2B5EF4-FFF2-40B4-BE49-F238E27FC236}">
                <a16:creationId xmlns:a16="http://schemas.microsoft.com/office/drawing/2014/main" id="{B64AE891-C38F-F958-3212-5A5F869D50BA}"/>
              </a:ext>
            </a:extLst>
          </p:cNvPr>
          <p:cNvSpPr>
            <a:spLocks noGrp="1" noRot="1" noChangeAspect="1" noChangeArrowheads="1" noTextEdit="1"/>
          </p:cNvSpPr>
          <p:nvPr>
            <p:ph type="sldImg"/>
          </p:nvPr>
        </p:nvSpPr>
        <p:spPr>
          <a:ln/>
        </p:spPr>
      </p:sp>
      <p:sp>
        <p:nvSpPr>
          <p:cNvPr id="43011" name="Rectangle 3">
            <a:extLst>
              <a:ext uri="{FF2B5EF4-FFF2-40B4-BE49-F238E27FC236}">
                <a16:creationId xmlns:a16="http://schemas.microsoft.com/office/drawing/2014/main" id="{4F11C240-92D6-41B8-A63B-6EFCA2A7FF3F}"/>
              </a:ext>
            </a:extLst>
          </p:cNvPr>
          <p:cNvSpPr>
            <a:spLocks noGrp="1" noChangeArrowheads="1"/>
          </p:cNvSpPr>
          <p:nvPr>
            <p:ph type="body" idx="1"/>
          </p:nvPr>
        </p:nvSpPr>
        <p:spPr>
          <a:xfrm>
            <a:off x="914400" y="4343400"/>
            <a:ext cx="5029200" cy="4114800"/>
          </a:xfrm>
        </p:spPr>
        <p:txBody>
          <a:bodyPr/>
          <a:lstStyle/>
          <a:p>
            <a:pPr>
              <a:lnSpc>
                <a:spcPct val="80000"/>
              </a:lnSpc>
            </a:pPr>
            <a:r>
              <a:rPr lang="en-GB" altLang="en-US" sz="1400" b="1"/>
              <a:t>Missio </a:t>
            </a:r>
            <a:r>
              <a:rPr lang="en-GB" altLang="en-US" sz="1400"/>
              <a:t>- Täytettävät tavoitteet, jotta testaus olisi asiakkaidensa näkökulmasta onnistunutta. Testauksen asiakkaisiin kuuluvat niin johto, projektipäällikkö ja muut ohjelmiston kehittäjät kuin ohjelmiston asiakas</a:t>
            </a:r>
            <a:r>
              <a:rPr lang="fi-FI" altLang="en-US" sz="1400"/>
              <a:t>kin</a:t>
            </a:r>
            <a:r>
              <a:rPr lang="en-GB" altLang="en-US" sz="1400"/>
              <a:t>. Odotukset testaukselle voivat olla moninaisia.  </a:t>
            </a:r>
          </a:p>
          <a:p>
            <a:pPr>
              <a:lnSpc>
                <a:spcPct val="80000"/>
              </a:lnSpc>
            </a:pPr>
            <a:r>
              <a:rPr lang="en-GB" altLang="en-US" sz="1400" b="1"/>
              <a:t>Vaatimukset</a:t>
            </a:r>
            <a:r>
              <a:rPr lang="en-GB" altLang="en-US" sz="1400"/>
              <a:t> - Onnistuneen sovelluksen kriteerit. Mitkä ovat sovelluksen riskit? Mitä laatukriteereitä painotetaan? Kenen mielipide laadusta on merkityksellinen?  </a:t>
            </a:r>
          </a:p>
          <a:p>
            <a:pPr>
              <a:lnSpc>
                <a:spcPct val="80000"/>
              </a:lnSpc>
            </a:pPr>
            <a:r>
              <a:rPr lang="en-GB" altLang="en-US" sz="1400" b="1"/>
              <a:t>Toteutus ja integrointi</a:t>
            </a:r>
            <a:r>
              <a:rPr lang="en-GB" altLang="en-US" sz="1400"/>
              <a:t> - Järjestely, joka tuottaa testattavan sovelluksen.  Testattava sovellus voidaan itse kehittää tai hankkia valmispakettina ja integroida osaksi kokonaisuutta. Kuinka sovellus saadaan? Kuinka testattava se on? Sovellukset rakennetaan pala palalta ja testauksen tulisi kulkea sovelluksen kehittämisen rinnalla. Ilman sovellusta testejä ei voida suorittaa. Testien suorittaminen ei kuitenkaan vaadi kokonaisuudessaan valmista ohjelmistoa.  </a:t>
            </a:r>
          </a:p>
          <a:p>
            <a:pPr>
              <a:lnSpc>
                <a:spcPct val="80000"/>
              </a:lnSpc>
            </a:pPr>
            <a:r>
              <a:rPr lang="en-GB" altLang="en-US" sz="1400" b="1"/>
              <a:t>Testausryhmä </a:t>
            </a:r>
            <a:r>
              <a:rPr lang="en-GB" altLang="en-US" sz="1400"/>
              <a:t>- Testaukseen käytössä olevat ihmiset. Onko käytössä oikea henkilöstö? Tuntevatko he sovellusalueen ja teknologian? </a:t>
            </a:r>
          </a:p>
          <a:p>
            <a:pPr>
              <a:lnSpc>
                <a:spcPct val="80000"/>
              </a:lnSpc>
            </a:pPr>
            <a:r>
              <a:rPr lang="en-GB" altLang="en-US" sz="1400" b="1"/>
              <a:t>Testausympäristöt ja -välineet</a:t>
            </a:r>
            <a:r>
              <a:rPr lang="en-GB" altLang="en-US" sz="1400"/>
              <a:t> - Testauksen järjestelmät, työkalut ja materiaalit. Onko käytössä sopiva laitteisto? Onko havaintokirjausten käsittely kunnossa? </a:t>
            </a:r>
          </a:p>
          <a:p>
            <a:pPr>
              <a:lnSpc>
                <a:spcPct val="80000"/>
              </a:lnSpc>
            </a:pPr>
            <a:endParaRPr lang="en-US" altLang="en-US" sz="1000"/>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hyperlink" Target="http://creativecommons.org/licenses/by/4.0/?ref=chooser-v1" TargetMode="External"/><Relationship Id="rId3" Type="http://schemas.openxmlformats.org/officeDocument/2006/relationships/image" Target="../media/image2.PNG"/><Relationship Id="rId7" Type="http://schemas.openxmlformats.org/officeDocument/2006/relationships/hyperlink" Target="https://maaretp.com/" TargetMode="External"/><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7.png"/><Relationship Id="rId4" Type="http://schemas.openxmlformats.org/officeDocument/2006/relationships/image" Target="../media/image3.PNG"/><Relationship Id="rId9"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4.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Master" Target="../slideMasters/slideMaster1.xml"/><Relationship Id="rId6" Type="http://schemas.openxmlformats.org/officeDocument/2006/relationships/image" Target="../media/image9.jpeg"/><Relationship Id="rId11" Type="http://schemas.openxmlformats.org/officeDocument/2006/relationships/image" Target="../media/image14.jpeg"/><Relationship Id="rId5" Type="http://schemas.openxmlformats.org/officeDocument/2006/relationships/image" Target="../media/image7.png"/><Relationship Id="rId15" Type="http://schemas.openxmlformats.org/officeDocument/2006/relationships/image" Target="../media/image18.jpeg"/><Relationship Id="rId10" Type="http://schemas.openxmlformats.org/officeDocument/2006/relationships/image" Target="../media/image13.jpeg"/><Relationship Id="rId4" Type="http://schemas.openxmlformats.org/officeDocument/2006/relationships/image" Target="../media/image6.png"/><Relationship Id="rId9" Type="http://schemas.openxmlformats.org/officeDocument/2006/relationships/image" Target="../media/image12.jpeg"/><Relationship Id="rId14" Type="http://schemas.openxmlformats.org/officeDocument/2006/relationships/image" Target="../media/image17.sv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7.png"/><Relationship Id="rId4"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27" name="Picture 26" descr="Pink smoke on a black background&#10;&#10;Description automatically generated">
            <a:extLst>
              <a:ext uri="{FF2B5EF4-FFF2-40B4-BE49-F238E27FC236}">
                <a16:creationId xmlns:a16="http://schemas.microsoft.com/office/drawing/2014/main" id="{38DC0145-21D8-0D70-FE2A-42A62D93B0F3}"/>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rot="16200000">
            <a:off x="-515652" y="515653"/>
            <a:ext cx="6857999" cy="5826691"/>
          </a:xfrm>
          <a:prstGeom prst="rect">
            <a:avLst/>
          </a:prstGeom>
        </p:spPr>
      </p:pic>
      <p:pic>
        <p:nvPicPr>
          <p:cNvPr id="26" name="Picture 25" descr="A pink smoke on a black background&#10;&#10;Description automatically generated">
            <a:extLst>
              <a:ext uri="{FF2B5EF4-FFF2-40B4-BE49-F238E27FC236}">
                <a16:creationId xmlns:a16="http://schemas.microsoft.com/office/drawing/2014/main" id="{2895069A-0ACD-82E2-7CED-9900F910EDE6}"/>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rot="10800000">
            <a:off x="4419600" y="990341"/>
            <a:ext cx="7772400" cy="5826691"/>
          </a:xfrm>
          <a:prstGeom prst="rect">
            <a:avLst/>
          </a:prstGeom>
        </p:spPr>
      </p:pic>
      <p:sp>
        <p:nvSpPr>
          <p:cNvPr id="2" name="Title 1">
            <a:extLst>
              <a:ext uri="{FF2B5EF4-FFF2-40B4-BE49-F238E27FC236}">
                <a16:creationId xmlns:a16="http://schemas.microsoft.com/office/drawing/2014/main" id="{697649B9-FF4E-7F65-B498-218B49AFE2C6}"/>
              </a:ext>
            </a:extLst>
          </p:cNvPr>
          <p:cNvSpPr>
            <a:spLocks noGrp="1"/>
          </p:cNvSpPr>
          <p:nvPr>
            <p:ph type="ctrTitle"/>
          </p:nvPr>
        </p:nvSpPr>
        <p:spPr>
          <a:xfrm>
            <a:off x="2756451" y="1828038"/>
            <a:ext cx="9144000" cy="2387600"/>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80060C4-4E77-C41A-F920-0339ADD7B828}"/>
              </a:ext>
            </a:extLst>
          </p:cNvPr>
          <p:cNvSpPr>
            <a:spLocks noGrp="1"/>
          </p:cNvSpPr>
          <p:nvPr>
            <p:ph type="subTitle" idx="1"/>
          </p:nvPr>
        </p:nvSpPr>
        <p:spPr>
          <a:xfrm>
            <a:off x="2756451" y="4307713"/>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8" name="Picture 7" descr="A pink text on a black background&#10;&#10;Description automatically generated">
            <a:extLst>
              <a:ext uri="{FF2B5EF4-FFF2-40B4-BE49-F238E27FC236}">
                <a16:creationId xmlns:a16="http://schemas.microsoft.com/office/drawing/2014/main" id="{9A2F010A-DDBE-6F36-45D4-C265EF549539}"/>
              </a:ext>
            </a:extLst>
          </p:cNvPr>
          <p:cNvPicPr>
            <a:picLocks noChangeAspect="1"/>
          </p:cNvPicPr>
          <p:nvPr userDrawn="1"/>
        </p:nvPicPr>
        <p:blipFill>
          <a:blip r:embed="rId4"/>
          <a:stretch>
            <a:fillRect/>
          </a:stretch>
        </p:blipFill>
        <p:spPr>
          <a:xfrm>
            <a:off x="89452" y="0"/>
            <a:ext cx="4114800" cy="1991246"/>
          </a:xfrm>
          <a:prstGeom prst="rect">
            <a:avLst/>
          </a:prstGeom>
        </p:spPr>
      </p:pic>
      <p:pic>
        <p:nvPicPr>
          <p:cNvPr id="10" name="Picture 9">
            <a:extLst>
              <a:ext uri="{FF2B5EF4-FFF2-40B4-BE49-F238E27FC236}">
                <a16:creationId xmlns:a16="http://schemas.microsoft.com/office/drawing/2014/main" id="{FD688452-0C6A-990C-3A1B-F8E05E09CD8A}"/>
              </a:ext>
            </a:extLst>
          </p:cNvPr>
          <p:cNvPicPr>
            <a:picLocks noChangeAspect="1"/>
          </p:cNvPicPr>
          <p:nvPr userDrawn="1"/>
        </p:nvPicPr>
        <p:blipFill>
          <a:blip r:embed="rId5"/>
          <a:stretch>
            <a:fillRect/>
          </a:stretch>
        </p:blipFill>
        <p:spPr>
          <a:xfrm>
            <a:off x="1840948" y="1717176"/>
            <a:ext cx="1930400" cy="609600"/>
          </a:xfrm>
          <a:prstGeom prst="rect">
            <a:avLst/>
          </a:prstGeom>
        </p:spPr>
      </p:pic>
      <p:pic>
        <p:nvPicPr>
          <p:cNvPr id="11" name="Picture 10">
            <a:extLst>
              <a:ext uri="{FF2B5EF4-FFF2-40B4-BE49-F238E27FC236}">
                <a16:creationId xmlns:a16="http://schemas.microsoft.com/office/drawing/2014/main" id="{E4AF2AB3-4186-9B64-9C56-E04DFCE372B9}"/>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63885" y="6213543"/>
            <a:ext cx="1537363" cy="537887"/>
          </a:xfrm>
          <a:prstGeom prst="rect">
            <a:avLst/>
          </a:prstGeom>
          <a:ln>
            <a:solidFill>
              <a:schemeClr val="tx1"/>
            </a:solidFill>
          </a:ln>
        </p:spPr>
      </p:pic>
      <p:sp>
        <p:nvSpPr>
          <p:cNvPr id="12" name="Rectangle 11">
            <a:extLst>
              <a:ext uri="{FF2B5EF4-FFF2-40B4-BE49-F238E27FC236}">
                <a16:creationId xmlns:a16="http://schemas.microsoft.com/office/drawing/2014/main" id="{AFF81385-EABA-BFA6-A974-FF95911DECB5}"/>
              </a:ext>
            </a:extLst>
          </p:cNvPr>
          <p:cNvSpPr/>
          <p:nvPr userDrawn="1"/>
        </p:nvSpPr>
        <p:spPr>
          <a:xfrm>
            <a:off x="1701248" y="6331598"/>
            <a:ext cx="4289330" cy="338554"/>
          </a:xfrm>
          <a:prstGeom prst="rect">
            <a:avLst/>
          </a:prstGeom>
        </p:spPr>
        <p:txBody>
          <a:bodyPr wrap="square">
            <a:spAutoFit/>
          </a:bodyPr>
          <a:lstStyle/>
          <a:p>
            <a:r>
              <a:rPr lang="en-US" sz="1600" dirty="0"/>
              <a:t>by </a:t>
            </a:r>
            <a:r>
              <a:rPr lang="en-US" sz="1600" dirty="0">
                <a:hlinkClick r:id="rId7">
                  <a:extLst>
                    <a:ext uri="{A12FA001-AC4F-418D-AE19-62706E023703}">
                      <ahyp:hlinkClr xmlns:ahyp="http://schemas.microsoft.com/office/drawing/2018/hyperlinkcolor" val="tx"/>
                    </a:ext>
                  </a:extLst>
                </a:hlinkClick>
              </a:rPr>
              <a:t>Maaret Pyhäjärvi</a:t>
            </a:r>
            <a:r>
              <a:rPr lang="en-US" sz="1600" dirty="0"/>
              <a:t> is licensed under </a:t>
            </a:r>
            <a:r>
              <a:rPr lang="en-US" sz="1600" dirty="0">
                <a:hlinkClick r:id="rId8">
                  <a:extLst>
                    <a:ext uri="{A12FA001-AC4F-418D-AE19-62706E023703}">
                      <ahyp:hlinkClr xmlns:ahyp="http://schemas.microsoft.com/office/drawing/2018/hyperlinkcolor" val="tx"/>
                    </a:ext>
                  </a:extLst>
                </a:hlinkClick>
              </a:rPr>
              <a:t>CC BY 4.0</a:t>
            </a:r>
            <a:endParaRPr lang="en-US" sz="1600" dirty="0"/>
          </a:p>
        </p:txBody>
      </p:sp>
      <p:pic>
        <p:nvPicPr>
          <p:cNvPr id="29" name="Picture 28" descr="Logo&#10;&#10;Description automatically generated">
            <a:extLst>
              <a:ext uri="{FF2B5EF4-FFF2-40B4-BE49-F238E27FC236}">
                <a16:creationId xmlns:a16="http://schemas.microsoft.com/office/drawing/2014/main" id="{840288AF-7056-AD54-CD09-BFB34F21C87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30" name="TextBox 29">
            <a:extLst>
              <a:ext uri="{FF2B5EF4-FFF2-40B4-BE49-F238E27FC236}">
                <a16:creationId xmlns:a16="http://schemas.microsoft.com/office/drawing/2014/main" id="{9A172FFF-BDF2-A3CD-FC33-FCC9425767A2}"/>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31" name="Picture 2">
            <a:extLst>
              <a:ext uri="{FF2B5EF4-FFF2-40B4-BE49-F238E27FC236}">
                <a16:creationId xmlns:a16="http://schemas.microsoft.com/office/drawing/2014/main" id="{A06611A0-39CA-B03E-0279-D4384C712BAF}"/>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5EC66586-A665-8021-C5D5-92E3DFCEE8CC}"/>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839557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5_Blank">
    <p:spTree>
      <p:nvGrpSpPr>
        <p:cNvPr id="1" name=""/>
        <p:cNvGrpSpPr/>
        <p:nvPr/>
      </p:nvGrpSpPr>
      <p:grpSpPr>
        <a:xfrm>
          <a:off x="0" y="0"/>
          <a:ext cx="0" cy="0"/>
          <a:chOff x="0" y="0"/>
          <a:chExt cx="0" cy="0"/>
        </a:xfrm>
      </p:grpSpPr>
      <p:grpSp>
        <p:nvGrpSpPr>
          <p:cNvPr id="39" name="Group 38">
            <a:extLst>
              <a:ext uri="{FF2B5EF4-FFF2-40B4-BE49-F238E27FC236}">
                <a16:creationId xmlns:a16="http://schemas.microsoft.com/office/drawing/2014/main" id="{8F2C1A68-58A6-AA13-DB90-1CE2B36777B1}"/>
              </a:ext>
            </a:extLst>
          </p:cNvPr>
          <p:cNvGrpSpPr/>
          <p:nvPr userDrawn="1"/>
        </p:nvGrpSpPr>
        <p:grpSpPr>
          <a:xfrm>
            <a:off x="7202326" y="4712388"/>
            <a:ext cx="2374160" cy="1388162"/>
            <a:chOff x="89452" y="0"/>
            <a:chExt cx="4114800" cy="2326776"/>
          </a:xfrm>
        </p:grpSpPr>
        <p:pic>
          <p:nvPicPr>
            <p:cNvPr id="37" name="Picture 36" descr="A pink text on a black background&#10;&#10;Description automatically generated">
              <a:extLst>
                <a:ext uri="{FF2B5EF4-FFF2-40B4-BE49-F238E27FC236}">
                  <a16:creationId xmlns:a16="http://schemas.microsoft.com/office/drawing/2014/main" id="{C103B05D-C60F-A7C5-D6B0-5BD1DB03F9CD}"/>
                </a:ext>
              </a:extLst>
            </p:cNvPr>
            <p:cNvPicPr>
              <a:picLocks noChangeAspect="1"/>
            </p:cNvPicPr>
            <p:nvPr userDrawn="1"/>
          </p:nvPicPr>
          <p:blipFill>
            <a:blip r:embed="rId2"/>
            <a:stretch>
              <a:fillRect/>
            </a:stretch>
          </p:blipFill>
          <p:spPr>
            <a:xfrm>
              <a:off x="89452" y="0"/>
              <a:ext cx="4114800" cy="1991246"/>
            </a:xfrm>
            <a:prstGeom prst="rect">
              <a:avLst/>
            </a:prstGeom>
          </p:spPr>
        </p:pic>
        <p:pic>
          <p:nvPicPr>
            <p:cNvPr id="38" name="Picture 37">
              <a:extLst>
                <a:ext uri="{FF2B5EF4-FFF2-40B4-BE49-F238E27FC236}">
                  <a16:creationId xmlns:a16="http://schemas.microsoft.com/office/drawing/2014/main" id="{4B2EFA86-49CF-6848-4507-594B78E11744}"/>
                </a:ext>
              </a:extLst>
            </p:cNvPr>
            <p:cNvPicPr>
              <a:picLocks noChangeAspect="1"/>
            </p:cNvPicPr>
            <p:nvPr userDrawn="1"/>
          </p:nvPicPr>
          <p:blipFill>
            <a:blip r:embed="rId3"/>
            <a:stretch>
              <a:fillRect/>
            </a:stretch>
          </p:blipFill>
          <p:spPr>
            <a:xfrm>
              <a:off x="1840948" y="1717176"/>
              <a:ext cx="1930400" cy="609600"/>
            </a:xfrm>
            <a:prstGeom prst="rect">
              <a:avLst/>
            </a:prstGeom>
          </p:spPr>
        </p:pic>
      </p:grpSp>
      <p:sp>
        <p:nvSpPr>
          <p:cNvPr id="35" name="Rectangle 34">
            <a:extLst>
              <a:ext uri="{FF2B5EF4-FFF2-40B4-BE49-F238E27FC236}">
                <a16:creationId xmlns:a16="http://schemas.microsoft.com/office/drawing/2014/main" id="{9F490730-33AA-CB3B-4F3F-BD451F160B3A}"/>
              </a:ext>
            </a:extLst>
          </p:cNvPr>
          <p:cNvSpPr/>
          <p:nvPr userDrawn="1"/>
        </p:nvSpPr>
        <p:spPr>
          <a:xfrm>
            <a:off x="9952155" y="88900"/>
            <a:ext cx="2094890" cy="5999023"/>
          </a:xfrm>
          <a:prstGeom prst="rect">
            <a:avLst/>
          </a:prstGeom>
          <a:ln w="3175">
            <a:solidFill>
              <a:schemeClr val="tx1"/>
            </a:solidFill>
          </a:ln>
          <a:effectLst>
            <a:glow rad="254000">
              <a:schemeClr val="accent2">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34" name="Rectangle 33">
            <a:extLst>
              <a:ext uri="{FF2B5EF4-FFF2-40B4-BE49-F238E27FC236}">
                <a16:creationId xmlns:a16="http://schemas.microsoft.com/office/drawing/2014/main" id="{8ED95235-5C78-FF5B-FC1D-35724D7CB161}"/>
              </a:ext>
            </a:extLst>
          </p:cNvPr>
          <p:cNvSpPr/>
          <p:nvPr userDrawn="1"/>
        </p:nvSpPr>
        <p:spPr>
          <a:xfrm>
            <a:off x="3135247" y="1156666"/>
            <a:ext cx="6553815" cy="2404243"/>
          </a:xfrm>
          <a:prstGeom prst="rect">
            <a:avLst/>
          </a:prstGeom>
          <a:ln w="3175">
            <a:solidFill>
              <a:schemeClr val="tx1"/>
            </a:solidFill>
          </a:ln>
          <a:effectLst>
            <a:glow rad="254000">
              <a:schemeClr val="accent1">
                <a:alpha val="40000"/>
              </a:schemeClr>
            </a:glow>
          </a:effectLst>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pic>
        <p:nvPicPr>
          <p:cNvPr id="13" name="Picture 12" descr="Logo&#10;&#10;Description automatically generated">
            <a:extLst>
              <a:ext uri="{FF2B5EF4-FFF2-40B4-BE49-F238E27FC236}">
                <a16:creationId xmlns:a16="http://schemas.microsoft.com/office/drawing/2014/main" id="{CA5CC67E-78F5-87D0-CD42-6F2F59CFBA39}"/>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4" name="TextBox 13">
            <a:extLst>
              <a:ext uri="{FF2B5EF4-FFF2-40B4-BE49-F238E27FC236}">
                <a16:creationId xmlns:a16="http://schemas.microsoft.com/office/drawing/2014/main" id="{95816F13-9865-DC10-3A2D-B0BB6A3E340F}"/>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5" name="Picture 2">
            <a:extLst>
              <a:ext uri="{FF2B5EF4-FFF2-40B4-BE49-F238E27FC236}">
                <a16:creationId xmlns:a16="http://schemas.microsoft.com/office/drawing/2014/main" id="{1B8E12E1-70F3-54AA-564C-6673CD9941E9}"/>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97771B83-213D-7FAD-47C6-D9E667DA5E8E}"/>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
        <p:nvSpPr>
          <p:cNvPr id="7" name="TextBox 6">
            <a:extLst>
              <a:ext uri="{FF2B5EF4-FFF2-40B4-BE49-F238E27FC236}">
                <a16:creationId xmlns:a16="http://schemas.microsoft.com/office/drawing/2014/main" id="{D1CDA35B-EE52-6C34-BF7F-DEA17AD861B5}"/>
              </a:ext>
            </a:extLst>
          </p:cNvPr>
          <p:cNvSpPr txBox="1"/>
          <p:nvPr userDrawn="1"/>
        </p:nvSpPr>
        <p:spPr>
          <a:xfrm>
            <a:off x="5696372" y="3778453"/>
            <a:ext cx="4182235" cy="1015663"/>
          </a:xfrm>
          <a:prstGeom prst="rect">
            <a:avLst/>
          </a:prstGeom>
          <a:noFill/>
        </p:spPr>
        <p:txBody>
          <a:bodyPr wrap="none" rtlCol="0">
            <a:spAutoFit/>
          </a:bodyPr>
          <a:lstStyle/>
          <a:p>
            <a:r>
              <a:rPr lang="en-US" sz="1200" dirty="0">
                <a:latin typeface="Gill Sans MT" panose="020B0502020104020203" pitchFamily="34" charset="0"/>
              </a:rPr>
              <a:t>#PayToSpeak #TechVoices  </a:t>
            </a:r>
            <a:br>
              <a:rPr lang="en-US" sz="1200" dirty="0">
                <a:latin typeface="Gill Sans MT" panose="020B0502020104020203" pitchFamily="34" charset="0"/>
              </a:rPr>
            </a:br>
            <a:r>
              <a:rPr lang="en-US" sz="1200" dirty="0">
                <a:latin typeface="Gill Sans MT" panose="020B0502020104020203" pitchFamily="34" charset="0"/>
              </a:rPr>
              <a:t>#EnsembleTesting #EnsembleProgramming #StrongStylePairing  </a:t>
            </a:r>
            <a:br>
              <a:rPr lang="en-US" sz="1200" dirty="0">
                <a:latin typeface="Gill Sans MT" panose="020B0502020104020203" pitchFamily="34" charset="0"/>
              </a:rPr>
            </a:br>
            <a:r>
              <a:rPr lang="en-US" sz="1200" dirty="0">
                <a:latin typeface="Gill Sans MT" panose="020B0502020104020203" pitchFamily="34" charset="0"/>
              </a:rPr>
              <a:t>#ExploratoryTesting #TestAutomation</a:t>
            </a:r>
          </a:p>
          <a:p>
            <a:r>
              <a:rPr lang="en-US" sz="1200" dirty="0">
                <a:latin typeface="Gill Sans MT" panose="020B0502020104020203" pitchFamily="34" charset="0"/>
              </a:rPr>
              <a:t>#ModernAgile</a:t>
            </a:r>
          </a:p>
          <a:p>
            <a:r>
              <a:rPr lang="en-US" sz="1200" dirty="0">
                <a:latin typeface="Gill Sans MT" panose="020B0502020104020203" pitchFamily="34" charset="0"/>
              </a:rPr>
              <a:t>#ContemporaryExploratoryTesting</a:t>
            </a:r>
          </a:p>
        </p:txBody>
      </p:sp>
      <p:pic>
        <p:nvPicPr>
          <p:cNvPr id="8" name="Picture 7" descr="A close up of a person&#10;&#10;Description automatically generated">
            <a:extLst>
              <a:ext uri="{FF2B5EF4-FFF2-40B4-BE49-F238E27FC236}">
                <a16:creationId xmlns:a16="http://schemas.microsoft.com/office/drawing/2014/main" id="{923CFEEF-0D8C-58CA-38B5-60265EA99282}"/>
              </a:ext>
            </a:extLst>
          </p:cNvPr>
          <p:cNvPicPr>
            <a:picLocks noChangeAspect="1"/>
          </p:cNvPicPr>
          <p:nvPr userDrawn="1"/>
        </p:nvPicPr>
        <p:blipFill rotWithShape="1">
          <a:blip r:embed="rId6" cstate="email">
            <a:extLst>
              <a:ext uri="{28A0092B-C50C-407E-A947-70E740481C1C}">
                <a14:useLocalDpi xmlns:a14="http://schemas.microsoft.com/office/drawing/2010/main" val="0"/>
              </a:ext>
            </a:extLst>
          </a:blip>
          <a:srcRect l="36667" t="557" r="30917" b="-557"/>
          <a:stretch/>
        </p:blipFill>
        <p:spPr>
          <a:xfrm>
            <a:off x="395662" y="1219514"/>
            <a:ext cx="2438600" cy="2419539"/>
          </a:xfrm>
          <a:prstGeom prst="ellipse">
            <a:avLst/>
          </a:prstGeom>
          <a:ln>
            <a:noFill/>
          </a:ln>
          <a:effectLst>
            <a:glow>
              <a:schemeClr val="accent1">
                <a:alpha val="40000"/>
              </a:schemeClr>
            </a:glow>
            <a:softEdge rad="112500"/>
          </a:effectLst>
        </p:spPr>
      </p:pic>
      <p:sp>
        <p:nvSpPr>
          <p:cNvPr id="9" name="Rectangle 8">
            <a:extLst>
              <a:ext uri="{FF2B5EF4-FFF2-40B4-BE49-F238E27FC236}">
                <a16:creationId xmlns:a16="http://schemas.microsoft.com/office/drawing/2014/main" id="{42669EB6-F500-93BA-B256-B4C0A9335F91}"/>
              </a:ext>
            </a:extLst>
          </p:cNvPr>
          <p:cNvSpPr/>
          <p:nvPr userDrawn="1"/>
        </p:nvSpPr>
        <p:spPr>
          <a:xfrm>
            <a:off x="144956" y="268448"/>
            <a:ext cx="6090129" cy="769441"/>
          </a:xfrm>
          <a:prstGeom prst="rect">
            <a:avLst/>
          </a:prstGeom>
        </p:spPr>
        <p:txBody>
          <a:bodyPr wrap="none">
            <a:spAutoFit/>
          </a:bodyPr>
          <a:lstStyle/>
          <a:p>
            <a:r>
              <a:rPr lang="en-US" sz="4400" dirty="0">
                <a:solidFill>
                  <a:schemeClr val="tx1"/>
                </a:solidFill>
                <a:latin typeface="KG No Matter What" panose="02000507000000020003" pitchFamily="2" charset="77"/>
                <a:ea typeface="KG Manhattan Script" charset="0"/>
                <a:cs typeface="KG Manhattan Script" charset="0"/>
              </a:rPr>
              <a:t>Maaret Pyhäjärvi </a:t>
            </a:r>
            <a:r>
              <a:rPr lang="en-US" dirty="0">
                <a:solidFill>
                  <a:schemeClr val="accent4"/>
                </a:solidFill>
                <a:latin typeface="KG No Matter What" panose="02000507000000020003" pitchFamily="2" charset="77"/>
                <a:ea typeface="KG Manhattan Script" charset="0"/>
                <a:cs typeface="KG Manhattan Script" charset="0"/>
              </a:rPr>
              <a:t>(from Finland)</a:t>
            </a:r>
            <a:endParaRPr lang="en-US" sz="4400" dirty="0">
              <a:solidFill>
                <a:schemeClr val="accent4"/>
              </a:solidFill>
              <a:latin typeface="KG No Matter What" panose="02000507000000020003" pitchFamily="2" charset="77"/>
              <a:ea typeface="KG Manhattan Script" charset="0"/>
              <a:cs typeface="KG Manhattan Script" charset="0"/>
            </a:endParaRPr>
          </a:p>
        </p:txBody>
      </p:sp>
      <p:sp>
        <p:nvSpPr>
          <p:cNvPr id="10" name="Rectangle 9">
            <a:extLst>
              <a:ext uri="{FF2B5EF4-FFF2-40B4-BE49-F238E27FC236}">
                <a16:creationId xmlns:a16="http://schemas.microsoft.com/office/drawing/2014/main" id="{6703EEF5-326C-A892-943B-551DA0E3444C}"/>
              </a:ext>
            </a:extLst>
          </p:cNvPr>
          <p:cNvSpPr/>
          <p:nvPr userDrawn="1"/>
        </p:nvSpPr>
        <p:spPr>
          <a:xfrm>
            <a:off x="731333" y="4148931"/>
            <a:ext cx="4058938" cy="1938992"/>
          </a:xfrm>
          <a:prstGeom prst="rect">
            <a:avLst/>
          </a:prstGeom>
        </p:spPr>
        <p:txBody>
          <a:bodyPr wrap="square">
            <a:spAutoFit/>
          </a:bodyPr>
          <a:lstStyle/>
          <a:p>
            <a:r>
              <a:rPr lang="en-US" sz="2000" dirty="0"/>
              <a:t>Email: maaret@iki.fi</a:t>
            </a:r>
          </a:p>
          <a:p>
            <a:r>
              <a:rPr lang="en-US" sz="2000" dirty="0"/>
              <a:t>Mastodon: @</a:t>
            </a:r>
            <a:r>
              <a:rPr lang="en-US" sz="2000" dirty="0" err="1"/>
              <a:t>maaretp@mas.to</a:t>
            </a:r>
            <a:br>
              <a:rPr lang="en-US" sz="2000" dirty="0"/>
            </a:br>
            <a:r>
              <a:rPr lang="en-US" sz="2000" dirty="0"/>
              <a:t>Web: maaretp.com</a:t>
            </a:r>
          </a:p>
          <a:p>
            <a:r>
              <a:rPr lang="en-US" sz="2000" dirty="0"/>
              <a:t>Blog: visible-quality.blogspot.fi</a:t>
            </a:r>
          </a:p>
          <a:p>
            <a:r>
              <a:rPr lang="en-US" sz="2000" i="1" dirty="0">
                <a:solidFill>
                  <a:schemeClr val="tx1">
                    <a:lumMod val="75000"/>
                    <a:lumOff val="25000"/>
                  </a:schemeClr>
                </a:solidFill>
              </a:rPr>
              <a:t>(please connect with me through </a:t>
            </a:r>
            <a:br>
              <a:rPr lang="en-US" sz="2000" i="1" dirty="0">
                <a:solidFill>
                  <a:schemeClr val="tx1">
                    <a:lumMod val="75000"/>
                    <a:lumOff val="25000"/>
                  </a:schemeClr>
                </a:solidFill>
              </a:rPr>
            </a:br>
            <a:r>
              <a:rPr lang="en-US" sz="2000" i="1" dirty="0">
                <a:solidFill>
                  <a:schemeClr val="tx1">
                    <a:lumMod val="75000"/>
                    <a:lumOff val="25000"/>
                  </a:schemeClr>
                </a:solidFill>
              </a:rPr>
              <a:t>Mastodon or LinkedIn)</a:t>
            </a:r>
          </a:p>
        </p:txBody>
      </p:sp>
      <p:pic>
        <p:nvPicPr>
          <p:cNvPr id="11" name="Picture 4">
            <a:extLst>
              <a:ext uri="{FF2B5EF4-FFF2-40B4-BE49-F238E27FC236}">
                <a16:creationId xmlns:a16="http://schemas.microsoft.com/office/drawing/2014/main" id="{173844CF-304F-1F63-0202-BE0D18160107}"/>
              </a:ext>
            </a:extLst>
          </p:cNvPr>
          <p:cNvPicPr>
            <a:picLocks noChangeAspect="1" noChangeArrowheads="1"/>
          </p:cNvPicPr>
          <p:nvPr userDrawn="1"/>
        </p:nvPicPr>
        <p:blipFill>
          <a:blip r:embed="rId7" cstate="email">
            <a:extLst>
              <a:ext uri="{28A0092B-C50C-407E-A947-70E740481C1C}">
                <a14:useLocalDpi xmlns:a14="http://schemas.microsoft.com/office/drawing/2010/main" val="0"/>
              </a:ext>
            </a:extLst>
          </a:blip>
          <a:srcRect/>
          <a:stretch>
            <a:fillRect/>
          </a:stretch>
        </p:blipFill>
        <p:spPr bwMode="auto">
          <a:xfrm>
            <a:off x="10413846" y="186187"/>
            <a:ext cx="1275852" cy="1275852"/>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1A55A0E6-7C75-07AA-5E7E-240840BC331B}"/>
              </a:ext>
            </a:extLst>
          </p:cNvPr>
          <p:cNvSpPr txBox="1"/>
          <p:nvPr userDrawn="1"/>
        </p:nvSpPr>
        <p:spPr>
          <a:xfrm>
            <a:off x="9805059" y="1467671"/>
            <a:ext cx="2450735" cy="246221"/>
          </a:xfrm>
          <a:prstGeom prst="rect">
            <a:avLst/>
          </a:prstGeom>
          <a:noFill/>
        </p:spPr>
        <p:txBody>
          <a:bodyPr wrap="square" rtlCol="0">
            <a:spAutoFit/>
          </a:bodyPr>
          <a:lstStyle/>
          <a:p>
            <a:pPr algn="ctr"/>
            <a:r>
              <a:rPr lang="en-US" sz="1000" dirty="0">
                <a:solidFill>
                  <a:schemeClr val="bg1"/>
                </a:solidFill>
                <a:latin typeface="Gill Sans MT" panose="020B0502020104020203" pitchFamily="34" charset="0"/>
              </a:rPr>
              <a:t>https://exploratorytestingacademy.com</a:t>
            </a:r>
          </a:p>
        </p:txBody>
      </p:sp>
      <p:pic>
        <p:nvPicPr>
          <p:cNvPr id="19" name="Picture 4" descr="Software Testing Finland ry, non-profit">
            <a:extLst>
              <a:ext uri="{FF2B5EF4-FFF2-40B4-BE49-F238E27FC236}">
                <a16:creationId xmlns:a16="http://schemas.microsoft.com/office/drawing/2014/main" id="{84F2373A-E62F-409E-B996-522990508687}"/>
              </a:ext>
            </a:extLst>
          </p:cNvPr>
          <p:cNvPicPr>
            <a:picLocks noChangeAspect="1" noChangeArrowheads="1"/>
          </p:cNvPicPr>
          <p:nvPr userDrawn="1"/>
        </p:nvPicPr>
        <p:blipFill rotWithShape="1">
          <a:blip r:embed="rId8" cstate="email">
            <a:extLst>
              <a:ext uri="{28A0092B-C50C-407E-A947-70E740481C1C}">
                <a14:useLocalDpi xmlns:a14="http://schemas.microsoft.com/office/drawing/2010/main" val="0"/>
              </a:ext>
            </a:extLst>
          </a:blip>
          <a:srcRect t="12086"/>
          <a:stretch/>
        </p:blipFill>
        <p:spPr bwMode="auto">
          <a:xfrm>
            <a:off x="10413237" y="1775618"/>
            <a:ext cx="1278372" cy="1123871"/>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a:extLst>
              <a:ext uri="{FF2B5EF4-FFF2-40B4-BE49-F238E27FC236}">
                <a16:creationId xmlns:a16="http://schemas.microsoft.com/office/drawing/2014/main" id="{D537331A-767E-70D5-8AC1-613308995FDB}"/>
              </a:ext>
            </a:extLst>
          </p:cNvPr>
          <p:cNvSpPr txBox="1"/>
          <p:nvPr userDrawn="1"/>
        </p:nvSpPr>
        <p:spPr>
          <a:xfrm>
            <a:off x="9783649" y="2921910"/>
            <a:ext cx="2450735" cy="261610"/>
          </a:xfrm>
          <a:prstGeom prst="rect">
            <a:avLst/>
          </a:prstGeom>
          <a:noFill/>
        </p:spPr>
        <p:txBody>
          <a:bodyPr wrap="square" rtlCol="0">
            <a:spAutoFit/>
          </a:bodyPr>
          <a:lstStyle/>
          <a:p>
            <a:pPr algn="ctr"/>
            <a:r>
              <a:rPr lang="en-US" sz="1100" dirty="0">
                <a:solidFill>
                  <a:schemeClr val="bg1"/>
                </a:solidFill>
                <a:latin typeface="Gill Sans MT" panose="020B0502020104020203" pitchFamily="34" charset="0"/>
              </a:rPr>
              <a:t>Ohjelmistotestaus </a:t>
            </a:r>
            <a:r>
              <a:rPr lang="en-US" sz="1100" dirty="0" err="1">
                <a:solidFill>
                  <a:schemeClr val="bg1"/>
                </a:solidFill>
                <a:latin typeface="Gill Sans MT" panose="020B0502020104020203" pitchFamily="34" charset="0"/>
              </a:rPr>
              <a:t>ry</a:t>
            </a:r>
            <a:endParaRPr lang="en-US" sz="1100" dirty="0">
              <a:solidFill>
                <a:schemeClr val="bg1"/>
              </a:solidFill>
              <a:latin typeface="Gill Sans MT" panose="020B0502020104020203" pitchFamily="34" charset="0"/>
            </a:endParaRPr>
          </a:p>
        </p:txBody>
      </p:sp>
      <p:pic>
        <p:nvPicPr>
          <p:cNvPr id="21" name="Picture 6" descr="Techvoices - diversity in conference speaking">
            <a:extLst>
              <a:ext uri="{FF2B5EF4-FFF2-40B4-BE49-F238E27FC236}">
                <a16:creationId xmlns:a16="http://schemas.microsoft.com/office/drawing/2014/main" id="{B2C1722E-A406-6745-05C3-BA7275352BC5}"/>
              </a:ext>
            </a:extLst>
          </p:cNvPr>
          <p:cNvPicPr>
            <a:picLocks noChangeAspect="1" noChangeArrowheads="1"/>
          </p:cNvPicPr>
          <p:nvPr userDrawn="1"/>
        </p:nvPicPr>
        <p:blipFill rotWithShape="1">
          <a:blip r:embed="rId9" cstate="email">
            <a:extLst>
              <a:ext uri="{28A0092B-C50C-407E-A947-70E740481C1C}">
                <a14:useLocalDpi xmlns:a14="http://schemas.microsoft.com/office/drawing/2010/main" val="0"/>
              </a:ext>
            </a:extLst>
          </a:blip>
          <a:srcRect l="4329" t="3695" r="7583" b="16779"/>
          <a:stretch/>
        </p:blipFill>
        <p:spPr bwMode="auto">
          <a:xfrm>
            <a:off x="10413237" y="3271340"/>
            <a:ext cx="1276461" cy="1152405"/>
          </a:xfrm>
          <a:prstGeom prst="rect">
            <a:avLst/>
          </a:prstGeom>
          <a:noFill/>
          <a:extLst>
            <a:ext uri="{909E8E84-426E-40DD-AFC4-6F175D3DCCD1}">
              <a14:hiddenFill xmlns:a14="http://schemas.microsoft.com/office/drawing/2010/main">
                <a:solidFill>
                  <a:srgbClr val="FFFFFF"/>
                </a:solidFill>
              </a14:hiddenFill>
            </a:ext>
          </a:extLst>
        </p:spPr>
      </p:pic>
      <p:sp>
        <p:nvSpPr>
          <p:cNvPr id="22" name="TextBox 21">
            <a:extLst>
              <a:ext uri="{FF2B5EF4-FFF2-40B4-BE49-F238E27FC236}">
                <a16:creationId xmlns:a16="http://schemas.microsoft.com/office/drawing/2014/main" id="{9A0A0580-4D6F-713B-EC63-525A029B9F24}"/>
              </a:ext>
            </a:extLst>
          </p:cNvPr>
          <p:cNvSpPr txBox="1"/>
          <p:nvPr userDrawn="1"/>
        </p:nvSpPr>
        <p:spPr>
          <a:xfrm>
            <a:off x="9788841" y="4450778"/>
            <a:ext cx="2450735" cy="261610"/>
          </a:xfrm>
          <a:prstGeom prst="rect">
            <a:avLst/>
          </a:prstGeom>
          <a:noFill/>
        </p:spPr>
        <p:txBody>
          <a:bodyPr wrap="square" rtlCol="0">
            <a:spAutoFit/>
          </a:bodyPr>
          <a:lstStyle/>
          <a:p>
            <a:pPr algn="ctr"/>
            <a:r>
              <a:rPr lang="en-US" sz="1100" dirty="0">
                <a:solidFill>
                  <a:schemeClr val="bg1"/>
                </a:solidFill>
                <a:latin typeface="Gill Sans MT" panose="020B0502020104020203" pitchFamily="34" charset="0"/>
              </a:rPr>
              <a:t>https</a:t>
            </a:r>
            <a:r>
              <a:rPr lang="en-US" sz="1100" dirty="0">
                <a:solidFill>
                  <a:schemeClr val="bg1"/>
                </a:solidFill>
                <a:latin typeface="Gill Sans MT" panose="020B0502020104020203" pitchFamily="34" charset="0"/>
                <a:sym typeface="Wingdings" panose="05000000000000000000" pitchFamily="2" charset="2"/>
              </a:rPr>
              <a:t>://techvoices.org</a:t>
            </a:r>
            <a:endParaRPr lang="en-US" sz="1100" dirty="0">
              <a:solidFill>
                <a:schemeClr val="bg1"/>
              </a:solidFill>
              <a:latin typeface="Gill Sans MT" panose="020B0502020104020203" pitchFamily="34" charset="0"/>
            </a:endParaRPr>
          </a:p>
        </p:txBody>
      </p:sp>
      <p:pic>
        <p:nvPicPr>
          <p:cNvPr id="23" name="Picture 4" descr="TIVIA ry">
            <a:extLst>
              <a:ext uri="{FF2B5EF4-FFF2-40B4-BE49-F238E27FC236}">
                <a16:creationId xmlns:a16="http://schemas.microsoft.com/office/drawing/2014/main" id="{7DB6FEDE-7EFE-0FEF-6C45-05AAFC5005EE}"/>
              </a:ext>
            </a:extLst>
          </p:cNvPr>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11108806" y="5045948"/>
            <a:ext cx="793143" cy="793143"/>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descr="Selenium PLC - Project Leadership Committee">
            <a:extLst>
              <a:ext uri="{FF2B5EF4-FFF2-40B4-BE49-F238E27FC236}">
                <a16:creationId xmlns:a16="http://schemas.microsoft.com/office/drawing/2014/main" id="{9AADF129-5EF6-111C-1472-C47F7EF66F13}"/>
              </a:ext>
            </a:extLst>
          </p:cNvPr>
          <p:cNvPicPr>
            <a:picLocks noChangeAspect="1" noChangeArrowheads="1"/>
          </p:cNvPicPr>
          <p:nvPr userDrawn="1"/>
        </p:nvPicPr>
        <p:blipFill>
          <a:blip r:embed="rId11">
            <a:extLst>
              <a:ext uri="{28A0092B-C50C-407E-A947-70E740481C1C}">
                <a14:useLocalDpi xmlns:a14="http://schemas.microsoft.com/office/drawing/2010/main" val="0"/>
              </a:ext>
            </a:extLst>
          </a:blip>
          <a:srcRect/>
          <a:stretch>
            <a:fillRect/>
          </a:stretch>
        </p:blipFill>
        <p:spPr bwMode="auto">
          <a:xfrm>
            <a:off x="10203184" y="5045948"/>
            <a:ext cx="793143" cy="828829"/>
          </a:xfrm>
          <a:prstGeom prst="rect">
            <a:avLst/>
          </a:prstGeom>
          <a:noFill/>
          <a:extLst>
            <a:ext uri="{909E8E84-426E-40DD-AFC4-6F175D3DCCD1}">
              <a14:hiddenFill xmlns:a14="http://schemas.microsoft.com/office/drawing/2010/main">
                <a:solidFill>
                  <a:srgbClr val="FFFFFF"/>
                </a:solidFill>
              </a14:hiddenFill>
            </a:ext>
          </a:extLst>
        </p:spPr>
      </p:pic>
      <p:grpSp>
        <p:nvGrpSpPr>
          <p:cNvPr id="26" name="Group 25">
            <a:extLst>
              <a:ext uri="{FF2B5EF4-FFF2-40B4-BE49-F238E27FC236}">
                <a16:creationId xmlns:a16="http://schemas.microsoft.com/office/drawing/2014/main" id="{A55BFD30-BC69-C41E-23BB-3B7AC42F19F0}"/>
              </a:ext>
            </a:extLst>
          </p:cNvPr>
          <p:cNvGrpSpPr/>
          <p:nvPr userDrawn="1"/>
        </p:nvGrpSpPr>
        <p:grpSpPr>
          <a:xfrm>
            <a:off x="3338509" y="1462039"/>
            <a:ext cx="6352157" cy="1964821"/>
            <a:chOff x="2919409" y="2198639"/>
            <a:chExt cx="6352157" cy="1964821"/>
          </a:xfrm>
        </p:grpSpPr>
        <p:pic>
          <p:nvPicPr>
            <p:cNvPr id="27" name="Picture 26" descr="Logo, company name&#10;&#10;Description automatically generated">
              <a:extLst>
                <a:ext uri="{FF2B5EF4-FFF2-40B4-BE49-F238E27FC236}">
                  <a16:creationId xmlns:a16="http://schemas.microsoft.com/office/drawing/2014/main" id="{8A3E49BC-2C36-D4A0-770A-14498852C155}"/>
                </a:ext>
              </a:extLst>
            </p:cNvPr>
            <p:cNvPicPr>
              <a:picLocks noChangeAspect="1"/>
            </p:cNvPicPr>
            <p:nvPr/>
          </p:nvPicPr>
          <p:blipFill rotWithShape="1">
            <a:blip r:embed="rId12" cstate="email">
              <a:extLst>
                <a:ext uri="{28A0092B-C50C-407E-A947-70E740481C1C}">
                  <a14:useLocalDpi xmlns:a14="http://schemas.microsoft.com/office/drawing/2010/main" val="0"/>
                </a:ext>
              </a:extLst>
            </a:blip>
            <a:srcRect t="12925"/>
            <a:stretch/>
          </p:blipFill>
          <p:spPr>
            <a:xfrm>
              <a:off x="2919409" y="2198639"/>
              <a:ext cx="2114550" cy="1841234"/>
            </a:xfrm>
            <a:prstGeom prst="rect">
              <a:avLst/>
            </a:prstGeom>
            <a:ln>
              <a:noFill/>
            </a:ln>
            <a:effectLst>
              <a:softEdge rad="112500"/>
            </a:effectLst>
          </p:spPr>
        </p:pic>
        <p:pic>
          <p:nvPicPr>
            <p:cNvPr id="28" name="Graphic 27">
              <a:extLst>
                <a:ext uri="{FF2B5EF4-FFF2-40B4-BE49-F238E27FC236}">
                  <a16:creationId xmlns:a16="http://schemas.microsoft.com/office/drawing/2014/main" id="{D0C3C3B0-B770-A54F-0F2E-A82EB5EC784F}"/>
                </a:ext>
              </a:extLst>
            </p:cNvPr>
            <p:cNvPicPr>
              <a:picLocks noChangeAspect="1"/>
            </p:cNvPicPr>
            <p:nvPr/>
          </p:nvPicPr>
          <p:blipFill>
            <a:blip r:embed="rId13" cstate="email">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033960" y="2319660"/>
              <a:ext cx="1543445" cy="662939"/>
            </a:xfrm>
            <a:prstGeom prst="rect">
              <a:avLst/>
            </a:prstGeom>
          </p:spPr>
        </p:pic>
        <p:sp>
          <p:nvSpPr>
            <p:cNvPr id="29" name="TextBox 28">
              <a:extLst>
                <a:ext uri="{FF2B5EF4-FFF2-40B4-BE49-F238E27FC236}">
                  <a16:creationId xmlns:a16="http://schemas.microsoft.com/office/drawing/2014/main" id="{A784B236-9F15-B191-11ED-E12266A202E3}"/>
                </a:ext>
              </a:extLst>
            </p:cNvPr>
            <p:cNvSpPr txBox="1"/>
            <p:nvPr/>
          </p:nvSpPr>
          <p:spPr>
            <a:xfrm>
              <a:off x="3570919" y="3794128"/>
              <a:ext cx="811530" cy="369332"/>
            </a:xfrm>
            <a:prstGeom prst="rect">
              <a:avLst/>
            </a:prstGeom>
            <a:noFill/>
          </p:spPr>
          <p:txBody>
            <a:bodyPr wrap="square" rtlCol="0">
              <a:spAutoFit/>
            </a:bodyPr>
            <a:lstStyle/>
            <a:p>
              <a:pPr algn="ctr"/>
              <a:r>
                <a:rPr lang="en-US" b="1" dirty="0">
                  <a:solidFill>
                    <a:schemeClr val="bg1"/>
                  </a:solidFill>
                  <a:latin typeface="Gill Sans MT" panose="020B0502020104020203" pitchFamily="34" charset="0"/>
                </a:rPr>
                <a:t>2020</a:t>
              </a:r>
            </a:p>
          </p:txBody>
        </p:sp>
        <p:sp>
          <p:nvSpPr>
            <p:cNvPr id="30" name="TextBox 29">
              <a:extLst>
                <a:ext uri="{FF2B5EF4-FFF2-40B4-BE49-F238E27FC236}">
                  <a16:creationId xmlns:a16="http://schemas.microsoft.com/office/drawing/2014/main" id="{30807EF6-1389-4389-7077-6E28040B83FE}"/>
                </a:ext>
              </a:extLst>
            </p:cNvPr>
            <p:cNvSpPr txBox="1"/>
            <p:nvPr/>
          </p:nvSpPr>
          <p:spPr>
            <a:xfrm>
              <a:off x="5687805" y="3779599"/>
              <a:ext cx="811530" cy="369332"/>
            </a:xfrm>
            <a:prstGeom prst="rect">
              <a:avLst/>
            </a:prstGeom>
            <a:noFill/>
          </p:spPr>
          <p:txBody>
            <a:bodyPr wrap="square" rtlCol="0">
              <a:spAutoFit/>
            </a:bodyPr>
            <a:lstStyle/>
            <a:p>
              <a:pPr algn="ctr"/>
              <a:r>
                <a:rPr lang="en-US" b="1" dirty="0">
                  <a:solidFill>
                    <a:schemeClr val="bg1"/>
                  </a:solidFill>
                  <a:latin typeface="Gill Sans MT" panose="020B0502020104020203" pitchFamily="34" charset="0"/>
                </a:rPr>
                <a:t>2016</a:t>
              </a:r>
            </a:p>
          </p:txBody>
        </p:sp>
        <p:sp>
          <p:nvSpPr>
            <p:cNvPr id="31" name="TextBox 30">
              <a:extLst>
                <a:ext uri="{FF2B5EF4-FFF2-40B4-BE49-F238E27FC236}">
                  <a16:creationId xmlns:a16="http://schemas.microsoft.com/office/drawing/2014/main" id="{94E032D4-F0C5-A430-D893-8C8430D2C8DD}"/>
                </a:ext>
              </a:extLst>
            </p:cNvPr>
            <p:cNvSpPr txBox="1"/>
            <p:nvPr/>
          </p:nvSpPr>
          <p:spPr>
            <a:xfrm>
              <a:off x="4794126" y="2966502"/>
              <a:ext cx="2685853" cy="784830"/>
            </a:xfrm>
            <a:prstGeom prst="rect">
              <a:avLst/>
            </a:prstGeom>
            <a:noFill/>
          </p:spPr>
          <p:txBody>
            <a:bodyPr wrap="square" rtlCol="0">
              <a:spAutoFit/>
            </a:bodyPr>
            <a:lstStyle/>
            <a:p>
              <a:pPr algn="ctr"/>
              <a:r>
                <a:rPr lang="en-US" b="1" dirty="0">
                  <a:solidFill>
                    <a:schemeClr val="bg1"/>
                  </a:solidFill>
                  <a:latin typeface="Gill Sans MT" panose="020B0502020104020203" pitchFamily="34" charset="0"/>
                </a:rPr>
                <a:t>MIATPP</a:t>
              </a:r>
              <a:r>
                <a:rPr lang="en-US" dirty="0">
                  <a:solidFill>
                    <a:schemeClr val="bg1"/>
                  </a:solidFill>
                  <a:latin typeface="Gill Sans MT" panose="020B0502020104020203" pitchFamily="34" charset="0"/>
                </a:rPr>
                <a:t> </a:t>
              </a:r>
              <a:br>
                <a:rPr lang="en-US" dirty="0">
                  <a:solidFill>
                    <a:schemeClr val="bg1"/>
                  </a:solidFill>
                  <a:latin typeface="Gill Sans MT" panose="020B0502020104020203" pitchFamily="34" charset="0"/>
                </a:rPr>
              </a:br>
              <a:r>
                <a:rPr lang="en-US" sz="1350" dirty="0">
                  <a:solidFill>
                    <a:schemeClr val="bg1"/>
                  </a:solidFill>
                  <a:latin typeface="Gill Sans Nova Light" panose="020B0604020202020204" pitchFamily="34" charset="0"/>
                </a:rPr>
                <a:t>Most Influential Agile Testing Professional Person</a:t>
              </a:r>
              <a:endParaRPr lang="en-US" dirty="0">
                <a:solidFill>
                  <a:schemeClr val="bg1"/>
                </a:solidFill>
                <a:latin typeface="Gill Sans Nova Light" panose="020B0604020202020204" pitchFamily="34" charset="0"/>
              </a:endParaRPr>
            </a:p>
          </p:txBody>
        </p:sp>
        <p:pic>
          <p:nvPicPr>
            <p:cNvPr id="32" name="Picture 2" descr="ICT 100 influencers list 2019 and 2020">
              <a:extLst>
                <a:ext uri="{FF2B5EF4-FFF2-40B4-BE49-F238E27FC236}">
                  <a16:creationId xmlns:a16="http://schemas.microsoft.com/office/drawing/2014/main" id="{E2EAC3B0-2A60-C6FF-A38E-13732ECBABD6}"/>
                </a:ext>
              </a:extLst>
            </p:cNvPr>
            <p:cNvPicPr>
              <a:picLocks noChangeAspect="1" noChangeArrowheads="1"/>
            </p:cNvPicPr>
            <p:nvPr/>
          </p:nvPicPr>
          <p:blipFill rotWithShape="1">
            <a:blip r:embed="rId15" cstate="email">
              <a:extLst>
                <a:ext uri="{28A0092B-C50C-407E-A947-70E740481C1C}">
                  <a14:useLocalDpi xmlns:a14="http://schemas.microsoft.com/office/drawing/2010/main" val="0"/>
                </a:ext>
              </a:extLst>
            </a:blip>
            <a:srcRect b="44770"/>
            <a:stretch/>
          </p:blipFill>
          <p:spPr bwMode="auto">
            <a:xfrm>
              <a:off x="7396849" y="2443840"/>
              <a:ext cx="1553783" cy="858156"/>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56C5DD0E-4544-873F-A10C-20CB770E2214}"/>
                </a:ext>
              </a:extLst>
            </p:cNvPr>
            <p:cNvSpPr txBox="1"/>
            <p:nvPr/>
          </p:nvSpPr>
          <p:spPr>
            <a:xfrm>
              <a:off x="7195322" y="3794128"/>
              <a:ext cx="2076244" cy="369332"/>
            </a:xfrm>
            <a:prstGeom prst="rect">
              <a:avLst/>
            </a:prstGeom>
            <a:noFill/>
          </p:spPr>
          <p:txBody>
            <a:bodyPr wrap="square" rtlCol="0">
              <a:spAutoFit/>
            </a:bodyPr>
            <a:lstStyle/>
            <a:p>
              <a:pPr algn="ctr"/>
              <a:r>
                <a:rPr lang="en-US" b="1" dirty="0">
                  <a:solidFill>
                    <a:schemeClr val="bg1"/>
                  </a:solidFill>
                  <a:latin typeface="Gill Sans MT" panose="020B0502020104020203" pitchFamily="34" charset="0"/>
                </a:rPr>
                <a:t>2019 - 2022</a:t>
              </a:r>
            </a:p>
          </p:txBody>
        </p:sp>
      </p:grpSp>
    </p:spTree>
    <p:extLst>
      <p:ext uri="{BB962C8B-B14F-4D97-AF65-F5344CB8AC3E}">
        <p14:creationId xmlns:p14="http://schemas.microsoft.com/office/powerpoint/2010/main" val="2473176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D053C-C9B1-1099-3C21-297B2A44775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4F513B7-B1DF-4ABC-8327-C4761BBE998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99A03D-8D0C-5B63-3067-23FCAD97F46A}"/>
              </a:ext>
            </a:extLst>
          </p:cNvPr>
          <p:cNvSpPr>
            <a:spLocks noGrp="1"/>
          </p:cNvSpPr>
          <p:nvPr>
            <p:ph type="dt" sz="half" idx="10"/>
          </p:nvPr>
        </p:nvSpPr>
        <p:spPr/>
        <p:txBody>
          <a:bodyPr/>
          <a:lstStyle>
            <a:lvl1pPr>
              <a:defRPr/>
            </a:lvl1pPr>
          </a:lstStyle>
          <a:p>
            <a:r>
              <a:rPr lang="fi-FI" altLang="en-US"/>
              <a:t> </a:t>
            </a:r>
            <a:endParaRPr lang="en-US" altLang="en-US"/>
          </a:p>
        </p:txBody>
      </p:sp>
      <p:sp>
        <p:nvSpPr>
          <p:cNvPr id="5" name="Slide Number Placeholder 4">
            <a:extLst>
              <a:ext uri="{FF2B5EF4-FFF2-40B4-BE49-F238E27FC236}">
                <a16:creationId xmlns:a16="http://schemas.microsoft.com/office/drawing/2014/main" id="{6447A9C7-81A5-9C5C-84A3-E79AB64786A9}"/>
              </a:ext>
            </a:extLst>
          </p:cNvPr>
          <p:cNvSpPr>
            <a:spLocks noGrp="1"/>
          </p:cNvSpPr>
          <p:nvPr>
            <p:ph type="sldNum" sz="quarter" idx="11"/>
          </p:nvPr>
        </p:nvSpPr>
        <p:spPr/>
        <p:txBody>
          <a:bodyPr/>
          <a:lstStyle>
            <a:lvl1pPr>
              <a:defRPr/>
            </a:lvl1pPr>
          </a:lstStyle>
          <a:p>
            <a:fld id="{972625FA-1EC6-9B42-88FE-39139C41E4D4}" type="slidenum">
              <a:rPr lang="en-US" altLang="en-US"/>
              <a:pPr/>
              <a:t>‹#›</a:t>
            </a:fld>
            <a:endParaRPr lang="en-US" altLang="en-US"/>
          </a:p>
        </p:txBody>
      </p:sp>
    </p:spTree>
    <p:extLst>
      <p:ext uri="{BB962C8B-B14F-4D97-AF65-F5344CB8AC3E}">
        <p14:creationId xmlns:p14="http://schemas.microsoft.com/office/powerpoint/2010/main" val="892309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07788-BCB4-7A64-C276-966B18254A1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EE89C0-F6E3-D25A-1C06-4BBAB135F36F}"/>
              </a:ext>
            </a:extLst>
          </p:cNvPr>
          <p:cNvSpPr>
            <a:spLocks noGrp="1"/>
          </p:cNvSpPr>
          <p:nvPr>
            <p:ph sz="half" idx="1"/>
          </p:nvPr>
        </p:nvSpPr>
        <p:spPr>
          <a:xfrm>
            <a:off x="914400" y="1371600"/>
            <a:ext cx="50800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5F6ACA-6D48-AA88-0865-7D96B7471C25}"/>
              </a:ext>
            </a:extLst>
          </p:cNvPr>
          <p:cNvSpPr>
            <a:spLocks noGrp="1"/>
          </p:cNvSpPr>
          <p:nvPr>
            <p:ph sz="half" idx="2"/>
          </p:nvPr>
        </p:nvSpPr>
        <p:spPr>
          <a:xfrm>
            <a:off x="6197600" y="1371600"/>
            <a:ext cx="5080000" cy="5029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205CC96-FD39-451E-25DE-3269F77CCA23}"/>
              </a:ext>
            </a:extLst>
          </p:cNvPr>
          <p:cNvSpPr>
            <a:spLocks noGrp="1"/>
          </p:cNvSpPr>
          <p:nvPr>
            <p:ph type="dt" sz="half" idx="10"/>
          </p:nvPr>
        </p:nvSpPr>
        <p:spPr/>
        <p:txBody>
          <a:bodyPr/>
          <a:lstStyle>
            <a:lvl1pPr>
              <a:defRPr/>
            </a:lvl1pPr>
          </a:lstStyle>
          <a:p>
            <a:r>
              <a:rPr lang="fi-FI" altLang="en-US"/>
              <a:t> </a:t>
            </a:r>
            <a:endParaRPr lang="en-US" altLang="en-US"/>
          </a:p>
        </p:txBody>
      </p:sp>
      <p:sp>
        <p:nvSpPr>
          <p:cNvPr id="6" name="Slide Number Placeholder 5">
            <a:extLst>
              <a:ext uri="{FF2B5EF4-FFF2-40B4-BE49-F238E27FC236}">
                <a16:creationId xmlns:a16="http://schemas.microsoft.com/office/drawing/2014/main" id="{B05DF73E-B475-FA72-B5C9-48520014DFDF}"/>
              </a:ext>
            </a:extLst>
          </p:cNvPr>
          <p:cNvSpPr>
            <a:spLocks noGrp="1"/>
          </p:cNvSpPr>
          <p:nvPr>
            <p:ph type="sldNum" sz="quarter" idx="11"/>
          </p:nvPr>
        </p:nvSpPr>
        <p:spPr/>
        <p:txBody>
          <a:bodyPr/>
          <a:lstStyle>
            <a:lvl1pPr>
              <a:defRPr/>
            </a:lvl1pPr>
          </a:lstStyle>
          <a:p>
            <a:fld id="{D089E04B-F955-9243-A641-D6E46ECE1592}" type="slidenum">
              <a:rPr lang="en-US" altLang="en-US"/>
              <a:pPr/>
              <a:t>‹#›</a:t>
            </a:fld>
            <a:endParaRPr lang="en-US" altLang="en-US"/>
          </a:p>
        </p:txBody>
      </p:sp>
    </p:spTree>
    <p:extLst>
      <p:ext uri="{BB962C8B-B14F-4D97-AF65-F5344CB8AC3E}">
        <p14:creationId xmlns:p14="http://schemas.microsoft.com/office/powerpoint/2010/main" val="10204874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B9324-8737-7FF4-730D-8039A33BA811}"/>
              </a:ext>
            </a:extLst>
          </p:cNvPr>
          <p:cNvSpPr>
            <a:spLocks noGrp="1"/>
          </p:cNvSpPr>
          <p:nvPr>
            <p:ph type="title"/>
          </p:nvPr>
        </p:nvSpPr>
        <p:spPr>
          <a:xfrm>
            <a:off x="914400" y="152400"/>
            <a:ext cx="10363200" cy="1143000"/>
          </a:xfrm>
        </p:spPr>
        <p:txBody>
          <a:bodyPr/>
          <a:lstStyle/>
          <a:p>
            <a:r>
              <a:rPr lang="en-US"/>
              <a:t>Click to edit Master title style</a:t>
            </a:r>
          </a:p>
        </p:txBody>
      </p:sp>
      <p:sp>
        <p:nvSpPr>
          <p:cNvPr id="3" name="Table Placeholder 2">
            <a:extLst>
              <a:ext uri="{FF2B5EF4-FFF2-40B4-BE49-F238E27FC236}">
                <a16:creationId xmlns:a16="http://schemas.microsoft.com/office/drawing/2014/main" id="{AE7A9CB8-702C-00CB-CA77-D2BFB516E5EC}"/>
              </a:ext>
            </a:extLst>
          </p:cNvPr>
          <p:cNvSpPr>
            <a:spLocks noGrp="1"/>
          </p:cNvSpPr>
          <p:nvPr>
            <p:ph type="tbl" idx="1"/>
          </p:nvPr>
        </p:nvSpPr>
        <p:spPr>
          <a:xfrm>
            <a:off x="914400" y="1371600"/>
            <a:ext cx="10363200" cy="5029200"/>
          </a:xfrm>
        </p:spPr>
        <p:txBody>
          <a:bodyPr/>
          <a:lstStyle/>
          <a:p>
            <a:endParaRPr lang="en-US"/>
          </a:p>
        </p:txBody>
      </p:sp>
      <p:sp>
        <p:nvSpPr>
          <p:cNvPr id="4" name="Date Placeholder 3">
            <a:extLst>
              <a:ext uri="{FF2B5EF4-FFF2-40B4-BE49-F238E27FC236}">
                <a16:creationId xmlns:a16="http://schemas.microsoft.com/office/drawing/2014/main" id="{8013C3C1-F1D9-B275-3B69-3D64D159F5E0}"/>
              </a:ext>
            </a:extLst>
          </p:cNvPr>
          <p:cNvSpPr>
            <a:spLocks noGrp="1"/>
          </p:cNvSpPr>
          <p:nvPr>
            <p:ph type="dt" sz="half" idx="10"/>
          </p:nvPr>
        </p:nvSpPr>
        <p:spPr>
          <a:xfrm>
            <a:off x="3759200" y="6553200"/>
            <a:ext cx="4572000" cy="152400"/>
          </a:xfrm>
        </p:spPr>
        <p:txBody>
          <a:bodyPr/>
          <a:lstStyle>
            <a:lvl1pPr>
              <a:defRPr/>
            </a:lvl1pPr>
          </a:lstStyle>
          <a:p>
            <a:r>
              <a:rPr lang="fi-FI" altLang="en-US"/>
              <a:t> </a:t>
            </a:r>
            <a:endParaRPr lang="en-US" altLang="en-US"/>
          </a:p>
        </p:txBody>
      </p:sp>
      <p:sp>
        <p:nvSpPr>
          <p:cNvPr id="5" name="Slide Number Placeholder 4">
            <a:extLst>
              <a:ext uri="{FF2B5EF4-FFF2-40B4-BE49-F238E27FC236}">
                <a16:creationId xmlns:a16="http://schemas.microsoft.com/office/drawing/2014/main" id="{24A5DE64-1506-C7DA-F747-0A19C0C4A2D3}"/>
              </a:ext>
            </a:extLst>
          </p:cNvPr>
          <p:cNvSpPr>
            <a:spLocks noGrp="1"/>
          </p:cNvSpPr>
          <p:nvPr>
            <p:ph type="sldNum" sz="quarter" idx="11"/>
          </p:nvPr>
        </p:nvSpPr>
        <p:spPr>
          <a:xfrm>
            <a:off x="8737600" y="6553200"/>
            <a:ext cx="2540000" cy="152400"/>
          </a:xfrm>
        </p:spPr>
        <p:txBody>
          <a:bodyPr/>
          <a:lstStyle>
            <a:lvl1pPr>
              <a:defRPr/>
            </a:lvl1pPr>
          </a:lstStyle>
          <a:p>
            <a:fld id="{4BE28C69-D702-C544-82F7-810E8C6A73B3}" type="slidenum">
              <a:rPr lang="en-US" altLang="en-US"/>
              <a:pPr/>
              <a:t>‹#›</a:t>
            </a:fld>
            <a:endParaRPr lang="en-US" altLang="en-US"/>
          </a:p>
        </p:txBody>
      </p:sp>
    </p:spTree>
    <p:extLst>
      <p:ext uri="{BB962C8B-B14F-4D97-AF65-F5344CB8AC3E}">
        <p14:creationId xmlns:p14="http://schemas.microsoft.com/office/powerpoint/2010/main" val="27136940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9E395-DFBA-4D7B-E24F-0E28B9C50A33}"/>
              </a:ext>
            </a:extLst>
          </p:cNvPr>
          <p:cNvSpPr>
            <a:spLocks noGrp="1"/>
          </p:cNvSpPr>
          <p:nvPr>
            <p:ph type="title"/>
          </p:nvPr>
        </p:nvSpPr>
        <p:spPr/>
        <p:txBody>
          <a:bodyPr/>
          <a:lstStyle/>
          <a:p>
            <a:r>
              <a:rPr lang="en-US"/>
              <a:t>Click to edit Master title style</a:t>
            </a:r>
          </a:p>
        </p:txBody>
      </p:sp>
      <p:pic>
        <p:nvPicPr>
          <p:cNvPr id="9" name="Picture 8" descr="Logo&#10;&#10;Description automatically generated">
            <a:extLst>
              <a:ext uri="{FF2B5EF4-FFF2-40B4-BE49-F238E27FC236}">
                <a16:creationId xmlns:a16="http://schemas.microsoft.com/office/drawing/2014/main" id="{A7322BE7-8566-01AD-E26E-A96CC941C0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0" name="TextBox 9">
            <a:extLst>
              <a:ext uri="{FF2B5EF4-FFF2-40B4-BE49-F238E27FC236}">
                <a16:creationId xmlns:a16="http://schemas.microsoft.com/office/drawing/2014/main" id="{200EE4AB-C295-0484-A1C7-4AEFE95B6203}"/>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1" name="Picture 2">
            <a:extLst>
              <a:ext uri="{FF2B5EF4-FFF2-40B4-BE49-F238E27FC236}">
                <a16:creationId xmlns:a16="http://schemas.microsoft.com/office/drawing/2014/main" id="{3CD8EB03-7838-95F5-38CD-78C11045C4D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3E689159-045B-780E-F619-C0415A4B14BF}"/>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9621834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9E395-DFBA-4D7B-E24F-0E28B9C50A33}"/>
              </a:ext>
            </a:extLst>
          </p:cNvPr>
          <p:cNvSpPr>
            <a:spLocks noGrp="1"/>
          </p:cNvSpPr>
          <p:nvPr>
            <p:ph type="title"/>
          </p:nvPr>
        </p:nvSpPr>
        <p:spPr/>
        <p:txBody>
          <a:bodyPr/>
          <a:lstStyle/>
          <a:p>
            <a:r>
              <a:rPr lang="en-US"/>
              <a:t>Click to edit Master title style</a:t>
            </a:r>
          </a:p>
        </p:txBody>
      </p:sp>
      <p:pic>
        <p:nvPicPr>
          <p:cNvPr id="9" name="Picture 8" descr="Logo&#10;&#10;Description automatically generated">
            <a:extLst>
              <a:ext uri="{FF2B5EF4-FFF2-40B4-BE49-F238E27FC236}">
                <a16:creationId xmlns:a16="http://schemas.microsoft.com/office/drawing/2014/main" id="{A7322BE7-8566-01AD-E26E-A96CC941C0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0" name="TextBox 9">
            <a:extLst>
              <a:ext uri="{FF2B5EF4-FFF2-40B4-BE49-F238E27FC236}">
                <a16:creationId xmlns:a16="http://schemas.microsoft.com/office/drawing/2014/main" id="{200EE4AB-C295-0484-A1C7-4AEFE95B6203}"/>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1" name="Picture 2">
            <a:extLst>
              <a:ext uri="{FF2B5EF4-FFF2-40B4-BE49-F238E27FC236}">
                <a16:creationId xmlns:a16="http://schemas.microsoft.com/office/drawing/2014/main" id="{3CD8EB03-7838-95F5-38CD-78C11045C4D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3E689159-045B-780E-F619-C0415A4B14BF}"/>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
        <p:nvSpPr>
          <p:cNvPr id="3" name="Text Placeholder 2">
            <a:extLst>
              <a:ext uri="{FF2B5EF4-FFF2-40B4-BE49-F238E27FC236}">
                <a16:creationId xmlns:a16="http://schemas.microsoft.com/office/drawing/2014/main" id="{42A35947-EE3B-AC39-4780-01ABAA65728F}"/>
              </a:ext>
            </a:extLst>
          </p:cNvPr>
          <p:cNvSpPr>
            <a:spLocks noGrp="1"/>
          </p:cNvSpPr>
          <p:nvPr>
            <p:ph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41986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9E395-DFBA-4D7B-E24F-0E28B9C50A33}"/>
              </a:ext>
            </a:extLst>
          </p:cNvPr>
          <p:cNvSpPr>
            <a:spLocks noGrp="1"/>
          </p:cNvSpPr>
          <p:nvPr>
            <p:ph type="title"/>
          </p:nvPr>
        </p:nvSpPr>
        <p:spPr/>
        <p:txBody>
          <a:bodyPr/>
          <a:lstStyle/>
          <a:p>
            <a:r>
              <a:rPr lang="en-US"/>
              <a:t>Click to edit Master title style</a:t>
            </a:r>
          </a:p>
        </p:txBody>
      </p:sp>
      <p:pic>
        <p:nvPicPr>
          <p:cNvPr id="9" name="Picture 8" descr="Logo&#10;&#10;Description automatically generated">
            <a:extLst>
              <a:ext uri="{FF2B5EF4-FFF2-40B4-BE49-F238E27FC236}">
                <a16:creationId xmlns:a16="http://schemas.microsoft.com/office/drawing/2014/main" id="{A7322BE7-8566-01AD-E26E-A96CC941C0E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0" name="TextBox 9">
            <a:extLst>
              <a:ext uri="{FF2B5EF4-FFF2-40B4-BE49-F238E27FC236}">
                <a16:creationId xmlns:a16="http://schemas.microsoft.com/office/drawing/2014/main" id="{200EE4AB-C295-0484-A1C7-4AEFE95B6203}"/>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1" name="Picture 2">
            <a:extLst>
              <a:ext uri="{FF2B5EF4-FFF2-40B4-BE49-F238E27FC236}">
                <a16:creationId xmlns:a16="http://schemas.microsoft.com/office/drawing/2014/main" id="{3CD8EB03-7838-95F5-38CD-78C11045C4D5}"/>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3" name="TextBox 12">
            <a:extLst>
              <a:ext uri="{FF2B5EF4-FFF2-40B4-BE49-F238E27FC236}">
                <a16:creationId xmlns:a16="http://schemas.microsoft.com/office/drawing/2014/main" id="{3E689159-045B-780E-F619-C0415A4B14BF}"/>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
        <p:nvSpPr>
          <p:cNvPr id="3" name="Text Placeholder 2">
            <a:extLst>
              <a:ext uri="{FF2B5EF4-FFF2-40B4-BE49-F238E27FC236}">
                <a16:creationId xmlns:a16="http://schemas.microsoft.com/office/drawing/2014/main" id="{42A35947-EE3B-AC39-4780-01ABAA65728F}"/>
              </a:ext>
            </a:extLst>
          </p:cNvPr>
          <p:cNvSpPr>
            <a:spLocks noGrp="1"/>
          </p:cNvSpPr>
          <p:nvPr>
            <p:ph idx="1"/>
          </p:nvPr>
        </p:nvSpPr>
        <p:spPr>
          <a:xfrm>
            <a:off x="838200" y="1825625"/>
            <a:ext cx="5095461"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2">
            <a:extLst>
              <a:ext uri="{FF2B5EF4-FFF2-40B4-BE49-F238E27FC236}">
                <a16:creationId xmlns:a16="http://schemas.microsoft.com/office/drawing/2014/main" id="{C3BF54F5-9464-0D08-15FE-79CE480D3524}"/>
              </a:ext>
            </a:extLst>
          </p:cNvPr>
          <p:cNvSpPr>
            <a:spLocks noGrp="1"/>
          </p:cNvSpPr>
          <p:nvPr>
            <p:ph idx="10"/>
          </p:nvPr>
        </p:nvSpPr>
        <p:spPr>
          <a:xfrm>
            <a:off x="6096001" y="1828329"/>
            <a:ext cx="5201084"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438331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13" name="Picture 12" descr="Logo&#10;&#10;Description automatically generated">
            <a:extLst>
              <a:ext uri="{FF2B5EF4-FFF2-40B4-BE49-F238E27FC236}">
                <a16:creationId xmlns:a16="http://schemas.microsoft.com/office/drawing/2014/main" id="{CA5CC67E-78F5-87D0-CD42-6F2F59CFBA3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4" name="TextBox 13">
            <a:extLst>
              <a:ext uri="{FF2B5EF4-FFF2-40B4-BE49-F238E27FC236}">
                <a16:creationId xmlns:a16="http://schemas.microsoft.com/office/drawing/2014/main" id="{95816F13-9865-DC10-3A2D-B0BB6A3E340F}"/>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5" name="Picture 2">
            <a:extLst>
              <a:ext uri="{FF2B5EF4-FFF2-40B4-BE49-F238E27FC236}">
                <a16:creationId xmlns:a16="http://schemas.microsoft.com/office/drawing/2014/main" id="{1B8E12E1-70F3-54AA-564C-6673CD9941E9}"/>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97771B83-213D-7FAD-47C6-D9E667DA5E8E}"/>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5305805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4_Blank">
    <p:spTree>
      <p:nvGrpSpPr>
        <p:cNvPr id="1" name=""/>
        <p:cNvGrpSpPr/>
        <p:nvPr/>
      </p:nvGrpSpPr>
      <p:grpSpPr>
        <a:xfrm>
          <a:off x="0" y="0"/>
          <a:ext cx="0" cy="0"/>
          <a:chOff x="0" y="0"/>
          <a:chExt cx="0" cy="0"/>
        </a:xfrm>
      </p:grpSpPr>
      <p:pic>
        <p:nvPicPr>
          <p:cNvPr id="2" name="Picture 1" descr="Pink smoke on a black background&#10;&#10;Description automatically generated">
            <a:extLst>
              <a:ext uri="{FF2B5EF4-FFF2-40B4-BE49-F238E27FC236}">
                <a16:creationId xmlns:a16="http://schemas.microsoft.com/office/drawing/2014/main" id="{7609F39C-A52A-EDBC-FDBB-C5A7BFF24287}"/>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rot="16200000">
            <a:off x="-515652" y="515653"/>
            <a:ext cx="6857999" cy="5826691"/>
          </a:xfrm>
          <a:prstGeom prst="rect">
            <a:avLst/>
          </a:prstGeom>
        </p:spPr>
      </p:pic>
      <p:pic>
        <p:nvPicPr>
          <p:cNvPr id="3" name="Picture 2" descr="A pink smoke on a black background&#10;&#10;Description automatically generated">
            <a:extLst>
              <a:ext uri="{FF2B5EF4-FFF2-40B4-BE49-F238E27FC236}">
                <a16:creationId xmlns:a16="http://schemas.microsoft.com/office/drawing/2014/main" id="{191C3700-BB74-671B-10EC-B568FAE0E3C9}"/>
              </a:ext>
            </a:extLst>
          </p:cNvPr>
          <p:cNvPicPr>
            <a:picLocks noGrp="1" noRot="1" noChangeAspect="1" noMove="1" noResize="1" noEditPoints="1" noAdjustHandles="1" noChangeArrowheads="1" noChangeShapeType="1" noCrop="1"/>
          </p:cNvPicPr>
          <p:nvPr userDrawn="1"/>
        </p:nvPicPr>
        <p:blipFill>
          <a:blip r:embed="rId3"/>
          <a:stretch>
            <a:fillRect/>
          </a:stretch>
        </p:blipFill>
        <p:spPr>
          <a:xfrm rot="10800000">
            <a:off x="4419600" y="990341"/>
            <a:ext cx="7772400" cy="5826691"/>
          </a:xfrm>
          <a:prstGeom prst="rect">
            <a:avLst/>
          </a:prstGeom>
        </p:spPr>
      </p:pic>
      <p:pic>
        <p:nvPicPr>
          <p:cNvPr id="7" name="Picture 6" descr="Logo&#10;&#10;Description automatically generated">
            <a:extLst>
              <a:ext uri="{FF2B5EF4-FFF2-40B4-BE49-F238E27FC236}">
                <a16:creationId xmlns:a16="http://schemas.microsoft.com/office/drawing/2014/main" id="{0F4AEB3A-0C2F-1E49-6BC7-3AFAB15F9ED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8" name="TextBox 7">
            <a:extLst>
              <a:ext uri="{FF2B5EF4-FFF2-40B4-BE49-F238E27FC236}">
                <a16:creationId xmlns:a16="http://schemas.microsoft.com/office/drawing/2014/main" id="{F9A2976F-7336-869B-80A5-74CDA664AD69}"/>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9" name="Picture 2">
            <a:extLst>
              <a:ext uri="{FF2B5EF4-FFF2-40B4-BE49-F238E27FC236}">
                <a16:creationId xmlns:a16="http://schemas.microsoft.com/office/drawing/2014/main" id="{3522EB12-7D70-DFDC-E29F-C7F13E5114C9}"/>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B4B50A1-F500-5B09-3B9E-C9D84506BD6C}"/>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919189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3_Blank">
    <p:spTree>
      <p:nvGrpSpPr>
        <p:cNvPr id="1" name=""/>
        <p:cNvGrpSpPr/>
        <p:nvPr/>
      </p:nvGrpSpPr>
      <p:grpSpPr>
        <a:xfrm>
          <a:off x="0" y="0"/>
          <a:ext cx="0" cy="0"/>
          <a:chOff x="0" y="0"/>
          <a:chExt cx="0" cy="0"/>
        </a:xfrm>
      </p:grpSpPr>
      <p:pic>
        <p:nvPicPr>
          <p:cNvPr id="5" name="Picture 4" descr="A pink smoke on a black background&#10;&#10;Description automatically generated">
            <a:extLst>
              <a:ext uri="{FF2B5EF4-FFF2-40B4-BE49-F238E27FC236}">
                <a16:creationId xmlns:a16="http://schemas.microsoft.com/office/drawing/2014/main" id="{87FA5194-5911-CF44-2F68-BCAB192B3CF4}"/>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rot="16200000">
            <a:off x="3689253" y="-1644746"/>
            <a:ext cx="4813493" cy="12192000"/>
          </a:xfrm>
          <a:prstGeom prst="rect">
            <a:avLst/>
          </a:prstGeom>
        </p:spPr>
      </p:pic>
      <p:pic>
        <p:nvPicPr>
          <p:cNvPr id="9" name="Picture 8" descr="Logo&#10;&#10;Description automatically generated">
            <a:extLst>
              <a:ext uri="{FF2B5EF4-FFF2-40B4-BE49-F238E27FC236}">
                <a16:creationId xmlns:a16="http://schemas.microsoft.com/office/drawing/2014/main" id="{1A1005C4-56B7-4B8E-FED1-7750173854A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10" name="TextBox 9">
            <a:extLst>
              <a:ext uri="{FF2B5EF4-FFF2-40B4-BE49-F238E27FC236}">
                <a16:creationId xmlns:a16="http://schemas.microsoft.com/office/drawing/2014/main" id="{10ABD7E5-83A0-0F30-80B4-A850E4AEBEE3}"/>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1" name="Picture 2">
            <a:extLst>
              <a:ext uri="{FF2B5EF4-FFF2-40B4-BE49-F238E27FC236}">
                <a16:creationId xmlns:a16="http://schemas.microsoft.com/office/drawing/2014/main" id="{A1E4473B-9DF6-E38C-F251-75F2E027CA84}"/>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5703244D-BAA3-8DD6-2BD5-6C7D62DCFA42}"/>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30512366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pic>
        <p:nvPicPr>
          <p:cNvPr id="3" name="Picture 2" descr="A pink smoke on a black background&#10;&#10;Description automatically generated">
            <a:extLst>
              <a:ext uri="{FF2B5EF4-FFF2-40B4-BE49-F238E27FC236}">
                <a16:creationId xmlns:a16="http://schemas.microsoft.com/office/drawing/2014/main" id="{6DFF832A-AF12-BBD6-DE86-60AE0797024A}"/>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a:off x="0" y="0"/>
            <a:ext cx="9168714" cy="6873458"/>
          </a:xfrm>
          <a:prstGeom prst="rect">
            <a:avLst/>
          </a:prstGeom>
        </p:spPr>
      </p:pic>
      <p:pic>
        <p:nvPicPr>
          <p:cNvPr id="7" name="Picture 6" descr="Logo&#10;&#10;Description automatically generated">
            <a:extLst>
              <a:ext uri="{FF2B5EF4-FFF2-40B4-BE49-F238E27FC236}">
                <a16:creationId xmlns:a16="http://schemas.microsoft.com/office/drawing/2014/main" id="{75C632C5-8A9A-59A4-62E7-DFBD26DBFE25}"/>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8" name="TextBox 7">
            <a:extLst>
              <a:ext uri="{FF2B5EF4-FFF2-40B4-BE49-F238E27FC236}">
                <a16:creationId xmlns:a16="http://schemas.microsoft.com/office/drawing/2014/main" id="{E65C1769-255C-FC94-1480-8052D90DE714}"/>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9" name="Picture 2">
            <a:extLst>
              <a:ext uri="{FF2B5EF4-FFF2-40B4-BE49-F238E27FC236}">
                <a16:creationId xmlns:a16="http://schemas.microsoft.com/office/drawing/2014/main" id="{B63090FD-7FE2-763F-693D-E8738F06D0B1}"/>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B40028DA-E80B-B28D-C2A1-771595B45395}"/>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1045533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1_Blank">
    <p:spTree>
      <p:nvGrpSpPr>
        <p:cNvPr id="1" name=""/>
        <p:cNvGrpSpPr/>
        <p:nvPr/>
      </p:nvGrpSpPr>
      <p:grpSpPr>
        <a:xfrm>
          <a:off x="0" y="0"/>
          <a:ext cx="0" cy="0"/>
          <a:chOff x="0" y="0"/>
          <a:chExt cx="0" cy="0"/>
        </a:xfrm>
      </p:grpSpPr>
      <p:pic>
        <p:nvPicPr>
          <p:cNvPr id="5" name="Picture 4" descr="Pink smoke on a black background&#10;&#10;Description automatically generated">
            <a:extLst>
              <a:ext uri="{FF2B5EF4-FFF2-40B4-BE49-F238E27FC236}">
                <a16:creationId xmlns:a16="http://schemas.microsoft.com/office/drawing/2014/main" id="{D50E49AD-8FC0-25FE-404E-C119D5FA99E8}"/>
              </a:ext>
            </a:extLst>
          </p:cNvPr>
          <p:cNvPicPr>
            <a:picLocks noGrp="1" noRot="1" noChangeAspect="1" noMove="1" noResize="1" noEditPoints="1" noAdjustHandles="1" noChangeArrowheads="1" noChangeShapeType="1" noCrop="1"/>
          </p:cNvPicPr>
          <p:nvPr userDrawn="1"/>
        </p:nvPicPr>
        <p:blipFill>
          <a:blip r:embed="rId2"/>
          <a:stretch>
            <a:fillRect/>
          </a:stretch>
        </p:blipFill>
        <p:spPr>
          <a:xfrm>
            <a:off x="0" y="0"/>
            <a:ext cx="12191999" cy="5826690"/>
          </a:xfrm>
          <a:prstGeom prst="rect">
            <a:avLst/>
          </a:prstGeom>
        </p:spPr>
      </p:pic>
      <p:pic>
        <p:nvPicPr>
          <p:cNvPr id="3" name="Picture 2" descr="Logo&#10;&#10;Description automatically generated">
            <a:extLst>
              <a:ext uri="{FF2B5EF4-FFF2-40B4-BE49-F238E27FC236}">
                <a16:creationId xmlns:a16="http://schemas.microsoft.com/office/drawing/2014/main" id="{2C48D417-56DA-11A5-A195-33F0B5B45522}"/>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801541" y="6375640"/>
            <a:ext cx="248673" cy="266909"/>
          </a:xfrm>
          <a:prstGeom prst="rect">
            <a:avLst/>
          </a:prstGeom>
        </p:spPr>
      </p:pic>
      <p:sp>
        <p:nvSpPr>
          <p:cNvPr id="6" name="TextBox 5">
            <a:extLst>
              <a:ext uri="{FF2B5EF4-FFF2-40B4-BE49-F238E27FC236}">
                <a16:creationId xmlns:a16="http://schemas.microsoft.com/office/drawing/2014/main" id="{DEC0329B-93F7-3F5C-80A9-72276A1492F6}"/>
              </a:ext>
            </a:extLst>
          </p:cNvPr>
          <p:cNvSpPr txBox="1"/>
          <p:nvPr userDrawn="1"/>
        </p:nvSpPr>
        <p:spPr>
          <a:xfrm>
            <a:off x="6768414" y="6359489"/>
            <a:ext cx="2808072" cy="307777"/>
          </a:xfrm>
          <a:prstGeom prst="rect">
            <a:avLst/>
          </a:prstGeom>
          <a:noFill/>
        </p:spPr>
        <p:txBody>
          <a:bodyPr wrap="square">
            <a:spAutoFit/>
          </a:bodyPr>
          <a:lstStyle/>
          <a:p>
            <a:r>
              <a:rPr lang="en-US" sz="1400" dirty="0"/>
              <a:t>https://www.linkedin.com/in/maaret/</a:t>
            </a:r>
          </a:p>
        </p:txBody>
      </p:sp>
      <p:pic>
        <p:nvPicPr>
          <p:cNvPr id="1026" name="Picture 2">
            <a:extLst>
              <a:ext uri="{FF2B5EF4-FFF2-40B4-BE49-F238E27FC236}">
                <a16:creationId xmlns:a16="http://schemas.microsoft.com/office/drawing/2014/main" id="{7D9C49EB-6FA8-DCF2-7929-4361FD005058}"/>
              </a:ext>
            </a:extLst>
          </p:cNvPr>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6509477" y="6390235"/>
            <a:ext cx="258937" cy="24370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301F1F48-C3C5-1DEA-5CD9-2049F267AA0B}"/>
              </a:ext>
            </a:extLst>
          </p:cNvPr>
          <p:cNvSpPr txBox="1"/>
          <p:nvPr userDrawn="1"/>
        </p:nvSpPr>
        <p:spPr>
          <a:xfrm>
            <a:off x="10077517" y="6346474"/>
            <a:ext cx="1912498" cy="307777"/>
          </a:xfrm>
          <a:prstGeom prst="rect">
            <a:avLst/>
          </a:prstGeom>
          <a:noFill/>
        </p:spPr>
        <p:txBody>
          <a:bodyPr wrap="square">
            <a:spAutoFit/>
          </a:bodyPr>
          <a:lstStyle/>
          <a:p>
            <a:r>
              <a:rPr lang="en-US" sz="1400" dirty="0"/>
              <a:t>@maaretp@mas.to</a:t>
            </a:r>
          </a:p>
        </p:txBody>
      </p:sp>
    </p:spTree>
    <p:extLst>
      <p:ext uri="{BB962C8B-B14F-4D97-AF65-F5344CB8AC3E}">
        <p14:creationId xmlns:p14="http://schemas.microsoft.com/office/powerpoint/2010/main" val="20616412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0AE643-9530-B8C7-6F01-999684FF3D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F747FF9-C537-196A-CEB2-3CECCF17D0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Box 7">
            <a:extLst>
              <a:ext uri="{FF2B5EF4-FFF2-40B4-BE49-F238E27FC236}">
                <a16:creationId xmlns:a16="http://schemas.microsoft.com/office/drawing/2014/main" id="{B335C5F9-22CC-0E00-B207-74BAA2703FC0}"/>
              </a:ext>
            </a:extLst>
          </p:cNvPr>
          <p:cNvSpPr txBox="1"/>
          <p:nvPr userDrawn="1">
            <p:extLst>
              <p:ext uri="{1162E1C5-73C7-4A58-AE30-91384D911F3F}">
                <p184:classification xmlns:p184="http://schemas.microsoft.com/office/powerpoint/2018/4/main" val="ftr"/>
              </p:ext>
            </p:extLst>
          </p:nvPr>
        </p:nvSpPr>
        <p:spPr>
          <a:xfrm>
            <a:off x="5893562" y="6642100"/>
            <a:ext cx="433388" cy="152400"/>
          </a:xfrm>
          <a:prstGeom prst="rect">
            <a:avLst/>
          </a:prstGeom>
        </p:spPr>
        <p:txBody>
          <a:bodyPr horzOverflow="overflow" lIns="0" tIns="0" rIns="0" bIns="0">
            <a:spAutoFit/>
          </a:bodyPr>
          <a:lstStyle/>
          <a:p>
            <a:pPr algn="l"/>
            <a:r>
              <a:rPr lang="en-US" sz="1000">
                <a:solidFill>
                  <a:srgbClr val="000000"/>
                </a:solidFill>
                <a:latin typeface="Calibri" panose="020F0502020204030204" pitchFamily="34" charset="0"/>
                <a:cs typeface="Calibri" panose="020F0502020204030204" pitchFamily="34" charset="0"/>
              </a:rPr>
              <a:t>Internal</a:t>
            </a:r>
          </a:p>
        </p:txBody>
      </p:sp>
    </p:spTree>
    <p:extLst>
      <p:ext uri="{BB962C8B-B14F-4D97-AF65-F5344CB8AC3E}">
        <p14:creationId xmlns:p14="http://schemas.microsoft.com/office/powerpoint/2010/main" val="212737557"/>
      </p:ext>
    </p:extLst>
  </p:cSld>
  <p:clrMap bg1="dk1" tx1="lt1" bg2="dk2" tx2="lt2" accent1="accent1" accent2="accent2" accent3="accent3" accent4="accent4" accent5="accent5" accent6="accent6" hlink="hlink" folHlink="folHlink"/>
  <p:sldLayoutIdLst>
    <p:sldLayoutId id="2147483649" r:id="rId1"/>
    <p:sldLayoutId id="2147483654" r:id="rId2"/>
    <p:sldLayoutId id="2147483661" r:id="rId3"/>
    <p:sldLayoutId id="2147483662" r:id="rId4"/>
    <p:sldLayoutId id="2147483655" r:id="rId5"/>
    <p:sldLayoutId id="2147483659" r:id="rId6"/>
    <p:sldLayoutId id="2147483658" r:id="rId7"/>
    <p:sldLayoutId id="2147483657" r:id="rId8"/>
    <p:sldLayoutId id="2147483656" r:id="rId9"/>
    <p:sldLayoutId id="2147483660" r:id="rId10"/>
    <p:sldLayoutId id="2147483663" r:id="rId11"/>
    <p:sldLayoutId id="2147483664" r:id="rId12"/>
    <p:sldLayoutId id="214748366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hyperlink" Target="http://www.sogeti.nl/tpi/"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20.emf"/></Relationships>
</file>

<file path=ppt/slides/_rels/slide39.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41.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8" Type="http://schemas.openxmlformats.org/officeDocument/2006/relationships/hyperlink" Target="http://www.testauskirja.com/" TargetMode="External"/><Relationship Id="rId13" Type="http://schemas.openxmlformats.org/officeDocument/2006/relationships/hyperlink" Target="http://www.pettichord.com/" TargetMode="External"/><Relationship Id="rId3" Type="http://schemas.openxmlformats.org/officeDocument/2006/relationships/hyperlink" Target="http://www.bettersoftware.com/" TargetMode="External"/><Relationship Id="rId7" Type="http://schemas.openxmlformats.org/officeDocument/2006/relationships/hyperlink" Target="http://www.processimpact.com/" TargetMode="External"/><Relationship Id="rId12" Type="http://schemas.openxmlformats.org/officeDocument/2006/relationships/hyperlink" Target="http://www.testing.com/" TargetMode="External"/><Relationship Id="rId2" Type="http://schemas.openxmlformats.org/officeDocument/2006/relationships/hyperlink" Target="http://www.stickyminds.com/" TargetMode="External"/><Relationship Id="rId16" Type="http://schemas.openxmlformats.org/officeDocument/2006/relationships/hyperlink" Target="http://groups.yahoo.com/groups/fi-testaus/" TargetMode="External"/><Relationship Id="rId1" Type="http://schemas.openxmlformats.org/officeDocument/2006/relationships/slideLayout" Target="../slideLayouts/slideLayout4.xml"/><Relationship Id="rId6" Type="http://schemas.openxmlformats.org/officeDocument/2006/relationships/hyperlink" Target="http://www.rexblackconsulting.com/" TargetMode="External"/><Relationship Id="rId11" Type="http://schemas.openxmlformats.org/officeDocument/2006/relationships/hyperlink" Target="http://www.io.com/~wazmo/qa/#test_tools" TargetMode="External"/><Relationship Id="rId5" Type="http://schemas.openxmlformats.org/officeDocument/2006/relationships/hyperlink" Target="http://www.satisfice.com/" TargetMode="External"/><Relationship Id="rId15" Type="http://schemas.openxmlformats.org/officeDocument/2006/relationships/hyperlink" Target="http://www.pcuf.fi/sytyke/kerhot/testaus/" TargetMode="External"/><Relationship Id="rId10" Type="http://schemas.openxmlformats.org/officeDocument/2006/relationships/hyperlink" Target="http://www.istqb.org/" TargetMode="External"/><Relationship Id="rId4" Type="http://schemas.openxmlformats.org/officeDocument/2006/relationships/hyperlink" Target="http://www.kaner.com/" TargetMode="External"/><Relationship Id="rId9" Type="http://schemas.openxmlformats.org/officeDocument/2006/relationships/hyperlink" Target="http://www.bcs.org.uk/iseb" TargetMode="External"/><Relationship Id="rId14" Type="http://schemas.openxmlformats.org/officeDocument/2006/relationships/hyperlink" Target="http://www.testingeducation.org/"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E6ED1C-89F5-6216-8A68-50DD3CA595B2}"/>
              </a:ext>
            </a:extLst>
          </p:cNvPr>
          <p:cNvSpPr>
            <a:spLocks noGrp="1"/>
          </p:cNvSpPr>
          <p:nvPr>
            <p:ph type="ctrTitle"/>
          </p:nvPr>
        </p:nvSpPr>
        <p:spPr/>
        <p:txBody>
          <a:bodyPr/>
          <a:lstStyle/>
          <a:p>
            <a:r>
              <a:rPr lang="en-US" dirty="0" err="1"/>
              <a:t>Testausprosessin</a:t>
            </a:r>
            <a:r>
              <a:rPr lang="en-US" dirty="0"/>
              <a:t> </a:t>
            </a:r>
            <a:r>
              <a:rPr lang="en-US" dirty="0" err="1"/>
              <a:t>kehittäminen</a:t>
            </a:r>
            <a:endParaRPr lang="en-US" dirty="0"/>
          </a:p>
        </p:txBody>
      </p:sp>
      <p:sp>
        <p:nvSpPr>
          <p:cNvPr id="3" name="Subtitle 2">
            <a:extLst>
              <a:ext uri="{FF2B5EF4-FFF2-40B4-BE49-F238E27FC236}">
                <a16:creationId xmlns:a16="http://schemas.microsoft.com/office/drawing/2014/main" id="{10E2376B-CFEC-A299-AFB6-7D4FC472303F}"/>
              </a:ext>
            </a:extLst>
          </p:cNvPr>
          <p:cNvSpPr>
            <a:spLocks noGrp="1"/>
          </p:cNvSpPr>
          <p:nvPr>
            <p:ph type="subTitle" idx="1"/>
          </p:nvPr>
        </p:nvSpPr>
        <p:spPr/>
        <p:txBody>
          <a:bodyPr/>
          <a:lstStyle/>
          <a:p>
            <a:endParaRPr lang="en-US"/>
          </a:p>
        </p:txBody>
      </p:sp>
      <p:sp>
        <p:nvSpPr>
          <p:cNvPr id="4" name="Oval 3">
            <a:extLst>
              <a:ext uri="{FF2B5EF4-FFF2-40B4-BE49-F238E27FC236}">
                <a16:creationId xmlns:a16="http://schemas.microsoft.com/office/drawing/2014/main" id="{FF6C57E9-E8C2-4660-7C16-B0B26A9D15D6}"/>
              </a:ext>
            </a:extLst>
          </p:cNvPr>
          <p:cNvSpPr/>
          <p:nvPr/>
        </p:nvSpPr>
        <p:spPr>
          <a:xfrm>
            <a:off x="9797143" y="244366"/>
            <a:ext cx="2103308" cy="2002445"/>
          </a:xfrm>
          <a:prstGeom prst="ellipse">
            <a:avLst/>
          </a:prstGeom>
          <a:effectLst>
            <a:glow rad="228600">
              <a:schemeClr val="accent1">
                <a:satMod val="175000"/>
                <a:alpha val="40000"/>
              </a:schemeClr>
            </a:glow>
          </a:effectLst>
        </p:spPr>
        <p:style>
          <a:lnRef idx="2">
            <a:schemeClr val="accent2">
              <a:shade val="15000"/>
            </a:schemeClr>
          </a:lnRef>
          <a:fillRef idx="1">
            <a:schemeClr val="accent2"/>
          </a:fillRef>
          <a:effectRef idx="0">
            <a:schemeClr val="accent2"/>
          </a:effectRef>
          <a:fontRef idx="minor">
            <a:schemeClr val="lt1"/>
          </a:fontRef>
        </p:style>
        <p:txBody>
          <a:bodyPr rtlCol="0" anchor="ctr"/>
          <a:lstStyle/>
          <a:p>
            <a:pPr algn="ctr"/>
            <a:r>
              <a:rPr lang="en-US" sz="2800" dirty="0" err="1"/>
              <a:t>Esitys</a:t>
            </a:r>
            <a:r>
              <a:rPr lang="en-US" sz="2800" dirty="0"/>
              <a:t> </a:t>
            </a:r>
            <a:r>
              <a:rPr lang="en-US" sz="2800" dirty="0" err="1"/>
              <a:t>vuodelta</a:t>
            </a:r>
            <a:r>
              <a:rPr lang="en-US" sz="2800" dirty="0"/>
              <a:t> 2004 </a:t>
            </a:r>
          </a:p>
        </p:txBody>
      </p:sp>
    </p:spTree>
    <p:extLst>
      <p:ext uri="{BB962C8B-B14F-4D97-AF65-F5344CB8AC3E}">
        <p14:creationId xmlns:p14="http://schemas.microsoft.com/office/powerpoint/2010/main" val="3852072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64452C08-4FBC-7B7C-3C6D-C838C0FADC39}"/>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198658" name="Oval 2">
            <a:extLst>
              <a:ext uri="{FF2B5EF4-FFF2-40B4-BE49-F238E27FC236}">
                <a16:creationId xmlns:a16="http://schemas.microsoft.com/office/drawing/2014/main" id="{DCD89D52-1B12-B720-E283-F114220679AF}"/>
              </a:ext>
            </a:extLst>
          </p:cNvPr>
          <p:cNvSpPr>
            <a:spLocks noChangeArrowheads="1"/>
          </p:cNvSpPr>
          <p:nvPr/>
        </p:nvSpPr>
        <p:spPr bwMode="black">
          <a:xfrm>
            <a:off x="3412220" y="752835"/>
            <a:ext cx="5759450" cy="5472113"/>
          </a:xfrm>
          <a:prstGeom prst="ellipse">
            <a:avLst/>
          </a:prstGeom>
          <a:ln>
            <a:headEnd/>
            <a:tailEnd/>
          </a:ln>
        </p:spPr>
        <p:style>
          <a:lnRef idx="2">
            <a:schemeClr val="accent6">
              <a:shade val="15000"/>
            </a:schemeClr>
          </a:lnRef>
          <a:fillRef idx="1">
            <a:schemeClr val="accent6"/>
          </a:fillRef>
          <a:effectRef idx="0">
            <a:schemeClr val="accent6"/>
          </a:effectRef>
          <a:fontRef idx="minor">
            <a:schemeClr val="lt1"/>
          </a:fontRef>
        </p:style>
        <p:txBody>
          <a:bodyPr lIns="0" tIns="0" rIns="90000" bIns="46800" anchor="ctr"/>
          <a:lstStyle/>
          <a:p>
            <a:pPr algn="ctr"/>
            <a:endParaRPr lang="en-US" altLang="en-US" sz="2000"/>
          </a:p>
        </p:txBody>
      </p:sp>
      <p:sp>
        <p:nvSpPr>
          <p:cNvPr id="198659" name="Oval 3">
            <a:extLst>
              <a:ext uri="{FF2B5EF4-FFF2-40B4-BE49-F238E27FC236}">
                <a16:creationId xmlns:a16="http://schemas.microsoft.com/office/drawing/2014/main" id="{0442907A-C215-9AF0-DE0D-054D484EA3E7}"/>
              </a:ext>
            </a:extLst>
          </p:cNvPr>
          <p:cNvSpPr>
            <a:spLocks noChangeArrowheads="1"/>
          </p:cNvSpPr>
          <p:nvPr/>
        </p:nvSpPr>
        <p:spPr bwMode="black">
          <a:xfrm>
            <a:off x="3699558" y="897298"/>
            <a:ext cx="4621212" cy="4321175"/>
          </a:xfrm>
          <a:prstGeom prst="ellipse">
            <a:avLst/>
          </a:prstGeom>
          <a:ln>
            <a:headEnd/>
            <a:tailEnd/>
          </a:ln>
        </p:spPr>
        <p:style>
          <a:lnRef idx="2">
            <a:schemeClr val="accent5">
              <a:shade val="15000"/>
            </a:schemeClr>
          </a:lnRef>
          <a:fillRef idx="1">
            <a:schemeClr val="accent5"/>
          </a:fillRef>
          <a:effectRef idx="0">
            <a:schemeClr val="accent5"/>
          </a:effectRef>
          <a:fontRef idx="minor">
            <a:schemeClr val="lt1"/>
          </a:fontRef>
        </p:style>
        <p:txBody>
          <a:bodyPr lIns="0" tIns="0" rIns="90000" bIns="46800" anchor="ctr"/>
          <a:lstStyle/>
          <a:p>
            <a:pPr algn="ctr"/>
            <a:endParaRPr lang="en-US" altLang="en-US" sz="2000"/>
          </a:p>
        </p:txBody>
      </p:sp>
      <p:sp>
        <p:nvSpPr>
          <p:cNvPr id="198660" name="Oval 4">
            <a:extLst>
              <a:ext uri="{FF2B5EF4-FFF2-40B4-BE49-F238E27FC236}">
                <a16:creationId xmlns:a16="http://schemas.microsoft.com/office/drawing/2014/main" id="{CE6FDD35-1A07-ECC0-2139-4F111229BE7B}"/>
              </a:ext>
            </a:extLst>
          </p:cNvPr>
          <p:cNvSpPr>
            <a:spLocks noChangeArrowheads="1"/>
          </p:cNvSpPr>
          <p:nvPr/>
        </p:nvSpPr>
        <p:spPr bwMode="black">
          <a:xfrm>
            <a:off x="3988484" y="1184634"/>
            <a:ext cx="3246437" cy="3094038"/>
          </a:xfrm>
          <a:prstGeom prst="ellipse">
            <a:avLst/>
          </a:prstGeom>
          <a:ln>
            <a:headEnd/>
            <a:tailEnd/>
          </a:ln>
        </p:spPr>
        <p:style>
          <a:lnRef idx="2">
            <a:schemeClr val="accent1">
              <a:shade val="15000"/>
            </a:schemeClr>
          </a:lnRef>
          <a:fillRef idx="1">
            <a:schemeClr val="accent1"/>
          </a:fillRef>
          <a:effectRef idx="0">
            <a:schemeClr val="accent1"/>
          </a:effectRef>
          <a:fontRef idx="minor">
            <a:schemeClr val="lt1"/>
          </a:fontRef>
        </p:style>
        <p:txBody>
          <a:bodyPr lIns="0" tIns="0" rIns="90000" bIns="46800" anchor="ctr"/>
          <a:lstStyle/>
          <a:p>
            <a:pPr algn="ctr"/>
            <a:endParaRPr lang="en-US" altLang="en-US" sz="2000"/>
          </a:p>
        </p:txBody>
      </p:sp>
      <p:sp>
        <p:nvSpPr>
          <p:cNvPr id="198661" name="Rectangle 5">
            <a:extLst>
              <a:ext uri="{FF2B5EF4-FFF2-40B4-BE49-F238E27FC236}">
                <a16:creationId xmlns:a16="http://schemas.microsoft.com/office/drawing/2014/main" id="{7EB05004-4020-E5F1-A4C2-E47C73E5F42E}"/>
              </a:ext>
            </a:extLst>
          </p:cNvPr>
          <p:cNvSpPr>
            <a:spLocks noGrp="1" noChangeArrowheads="1"/>
          </p:cNvSpPr>
          <p:nvPr>
            <p:ph type="title"/>
          </p:nvPr>
        </p:nvSpPr>
        <p:spPr/>
        <p:txBody>
          <a:bodyPr/>
          <a:lstStyle/>
          <a:p>
            <a:r>
              <a:rPr lang="fi-FI" altLang="en-US"/>
              <a:t>Testaustasot</a:t>
            </a:r>
            <a:endParaRPr lang="en-US" altLang="en-US"/>
          </a:p>
        </p:txBody>
      </p:sp>
      <p:sp>
        <p:nvSpPr>
          <p:cNvPr id="198662" name="Oval 6">
            <a:extLst>
              <a:ext uri="{FF2B5EF4-FFF2-40B4-BE49-F238E27FC236}">
                <a16:creationId xmlns:a16="http://schemas.microsoft.com/office/drawing/2014/main" id="{88758E41-2996-3CC4-2ECE-6C2790D4067A}"/>
              </a:ext>
            </a:extLst>
          </p:cNvPr>
          <p:cNvSpPr>
            <a:spLocks noChangeArrowheads="1"/>
          </p:cNvSpPr>
          <p:nvPr/>
        </p:nvSpPr>
        <p:spPr bwMode="black">
          <a:xfrm>
            <a:off x="4347258" y="1471973"/>
            <a:ext cx="1776412" cy="1703387"/>
          </a:xfrm>
          <a:prstGeom prst="ellipse">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lIns="0" tIns="0" rIns="90000" bIns="46800" anchor="ctr"/>
          <a:lstStyle/>
          <a:p>
            <a:pPr algn="ctr"/>
            <a:r>
              <a:rPr lang="fi-FI" altLang="en-US" sz="2000"/>
              <a:t>Yksikkö-testaus</a:t>
            </a:r>
            <a:endParaRPr lang="en-US" altLang="en-US" sz="2000"/>
          </a:p>
        </p:txBody>
      </p:sp>
      <p:sp>
        <p:nvSpPr>
          <p:cNvPr id="198663" name="Text Box 7">
            <a:extLst>
              <a:ext uri="{FF2B5EF4-FFF2-40B4-BE49-F238E27FC236}">
                <a16:creationId xmlns:a16="http://schemas.microsoft.com/office/drawing/2014/main" id="{4E10AE2E-E9B0-09C3-7D0D-CE9C935A6143}"/>
              </a:ext>
            </a:extLst>
          </p:cNvPr>
          <p:cNvSpPr txBox="1">
            <a:spLocks noChangeArrowheads="1"/>
          </p:cNvSpPr>
          <p:nvPr/>
        </p:nvSpPr>
        <p:spPr bwMode="black">
          <a:xfrm>
            <a:off x="4866370" y="3200759"/>
            <a:ext cx="2433638" cy="6628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sz="2000"/>
              <a:t>Integrointi-</a:t>
            </a:r>
            <a:br>
              <a:rPr lang="fi-FI" altLang="en-US" sz="2000"/>
            </a:br>
            <a:r>
              <a:rPr lang="fi-FI" altLang="en-US" sz="2000"/>
              <a:t>testaus</a:t>
            </a:r>
            <a:endParaRPr lang="en-US" altLang="en-US" sz="2000"/>
          </a:p>
        </p:txBody>
      </p:sp>
      <p:sp>
        <p:nvSpPr>
          <p:cNvPr id="198664" name="Text Box 8">
            <a:extLst>
              <a:ext uri="{FF2B5EF4-FFF2-40B4-BE49-F238E27FC236}">
                <a16:creationId xmlns:a16="http://schemas.microsoft.com/office/drawing/2014/main" id="{D56B0D5F-7C80-3717-08AE-F085D3311E49}"/>
              </a:ext>
            </a:extLst>
          </p:cNvPr>
          <p:cNvSpPr txBox="1">
            <a:spLocks noChangeArrowheads="1"/>
          </p:cNvSpPr>
          <p:nvPr/>
        </p:nvSpPr>
        <p:spPr bwMode="black">
          <a:xfrm>
            <a:off x="5514070" y="4208822"/>
            <a:ext cx="2433638" cy="6628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sz="2000"/>
              <a:t>Järjestelmä-</a:t>
            </a:r>
            <a:br>
              <a:rPr lang="fi-FI" altLang="en-US" sz="2000"/>
            </a:br>
            <a:r>
              <a:rPr lang="fi-FI" altLang="en-US" sz="2000"/>
              <a:t>testaus</a:t>
            </a:r>
            <a:endParaRPr lang="en-US" altLang="en-US" sz="2000"/>
          </a:p>
        </p:txBody>
      </p:sp>
      <p:sp>
        <p:nvSpPr>
          <p:cNvPr id="198665" name="Text Box 9">
            <a:extLst>
              <a:ext uri="{FF2B5EF4-FFF2-40B4-BE49-F238E27FC236}">
                <a16:creationId xmlns:a16="http://schemas.microsoft.com/office/drawing/2014/main" id="{925AFA6E-6307-B027-6B19-60FF107E6422}"/>
              </a:ext>
            </a:extLst>
          </p:cNvPr>
          <p:cNvSpPr txBox="1">
            <a:spLocks noChangeArrowheads="1"/>
          </p:cNvSpPr>
          <p:nvPr/>
        </p:nvSpPr>
        <p:spPr bwMode="black">
          <a:xfrm>
            <a:off x="5802995" y="5289909"/>
            <a:ext cx="2433638" cy="6628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905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sz="2000"/>
              <a:t>Hyväksymis-</a:t>
            </a:r>
            <a:br>
              <a:rPr lang="fi-FI" altLang="en-US" sz="2000"/>
            </a:br>
            <a:r>
              <a:rPr lang="fi-FI" altLang="en-US" sz="2000"/>
              <a:t>testaus</a:t>
            </a:r>
            <a:endParaRPr lang="en-US" altLang="en-US" sz="20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706" name="Rectangle 2">
            <a:extLst>
              <a:ext uri="{FF2B5EF4-FFF2-40B4-BE49-F238E27FC236}">
                <a16:creationId xmlns:a16="http://schemas.microsoft.com/office/drawing/2014/main" id="{99E36334-1FB2-04C2-6DE0-5B25A5500246}"/>
              </a:ext>
            </a:extLst>
          </p:cNvPr>
          <p:cNvSpPr>
            <a:spLocks noGrp="1" noChangeArrowheads="1"/>
          </p:cNvSpPr>
          <p:nvPr>
            <p:ph type="title"/>
          </p:nvPr>
        </p:nvSpPr>
        <p:spPr>
          <a:xfrm>
            <a:off x="838200" y="365125"/>
            <a:ext cx="10515600" cy="1325563"/>
          </a:xfrm>
        </p:spPr>
        <p:txBody>
          <a:bodyPr/>
          <a:lstStyle/>
          <a:p>
            <a:r>
              <a:rPr lang="fi-FI" altLang="en-US"/>
              <a:t>Testaustyyppi</a:t>
            </a:r>
            <a:endParaRPr lang="en-GB" altLang="en-US"/>
          </a:p>
        </p:txBody>
      </p:sp>
      <p:sp>
        <p:nvSpPr>
          <p:cNvPr id="200707" name="Rectangle 3">
            <a:extLst>
              <a:ext uri="{FF2B5EF4-FFF2-40B4-BE49-F238E27FC236}">
                <a16:creationId xmlns:a16="http://schemas.microsoft.com/office/drawing/2014/main" id="{64290CB0-F56B-289E-EC0F-F9404AD66BE5}"/>
              </a:ext>
            </a:extLst>
          </p:cNvPr>
          <p:cNvSpPr>
            <a:spLocks noGrp="1" noChangeArrowheads="1"/>
          </p:cNvSpPr>
          <p:nvPr>
            <p:ph idx="1"/>
          </p:nvPr>
        </p:nvSpPr>
        <p:spPr>
          <a:xfrm>
            <a:off x="838200" y="1825625"/>
            <a:ext cx="10515600" cy="4351338"/>
          </a:xfrm>
        </p:spPr>
        <p:txBody>
          <a:bodyPr>
            <a:normAutofit fontScale="85000" lnSpcReduction="20000"/>
          </a:bodyPr>
          <a:lstStyle/>
          <a:p>
            <a:r>
              <a:rPr lang="en-GB" altLang="en-US"/>
              <a:t>Ryhmä testausaktiviteettejä, joilla on yhteisiä ominaisuuksia joiden perusteella ne voidaan tunnistaa omana luokkanaan, ja jotka on ryhmitelty arvioimaan yhtä tai useampaa toisiinsa liittyvää laatuominaisuutta. </a:t>
            </a:r>
            <a:endParaRPr lang="fi-FI" altLang="en-US"/>
          </a:p>
          <a:p>
            <a:pPr lvl="1"/>
            <a:r>
              <a:rPr lang="en-GB" altLang="en-US"/>
              <a:t>Testaustyyppi voi sijoittua yhdelle tai useammalle testaustasolle ja testausvaiheeseen. </a:t>
            </a:r>
            <a:endParaRPr lang="fi-FI" altLang="en-US"/>
          </a:p>
          <a:p>
            <a:pPr lvl="1"/>
            <a:r>
              <a:rPr lang="en-GB" altLang="en-US"/>
              <a:t>Kaikki testaustyypit eivät ole oleellisia kaikissa asiayhteyksissä.  </a:t>
            </a:r>
          </a:p>
          <a:p>
            <a:r>
              <a:rPr lang="fi-FI" altLang="en-US"/>
              <a:t>Käytännössä testaustyypit usein muodostavat testausta suunnittelevan henkilön tarkastuslistan katettavista asioista</a:t>
            </a:r>
          </a:p>
          <a:p>
            <a:r>
              <a:rPr lang="fi-FI" altLang="en-US"/>
              <a:t>Toiminnallinen testaus on ohjelmiston tarjoamien toimintojen testaamista yksittäisinä toimintoina, toimintoryhminä sekä yhdistettynä ohjelmiston aineiston kanssa. </a:t>
            </a:r>
          </a:p>
          <a:p>
            <a:r>
              <a:rPr lang="fi-FI" altLang="en-US"/>
              <a:t>Ei-toiminnallinen testaus kohdistuu nk. ei-toiminnallisiin ominaisuuksiin, jotka vaikuttavat ohjelmistoon liittyvään kokonaislaatukokemukseen, mutta eivät ole liitettävissä suoraan toimintoon tai toimintoryhmään ohjelmistossa, kuten käytettävyys, suorituskyky ja luotettavuus </a:t>
            </a:r>
            <a:endParaRPr lang="en-GB" altLang="en-US"/>
          </a:p>
        </p:txBody>
      </p:sp>
      <p:sp>
        <p:nvSpPr>
          <p:cNvPr id="2" name="Date Placeholder 3">
            <a:extLst>
              <a:ext uri="{FF2B5EF4-FFF2-40B4-BE49-F238E27FC236}">
                <a16:creationId xmlns:a16="http://schemas.microsoft.com/office/drawing/2014/main" id="{5706448A-208A-2E8B-A827-B6E085021E29}"/>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1730" name="Rectangle 2">
            <a:extLst>
              <a:ext uri="{FF2B5EF4-FFF2-40B4-BE49-F238E27FC236}">
                <a16:creationId xmlns:a16="http://schemas.microsoft.com/office/drawing/2014/main" id="{7250F11A-83FA-29D0-547F-70B75F0B8986}"/>
              </a:ext>
            </a:extLst>
          </p:cNvPr>
          <p:cNvSpPr>
            <a:spLocks noGrp="1" noChangeArrowheads="1"/>
          </p:cNvSpPr>
          <p:nvPr>
            <p:ph type="title"/>
          </p:nvPr>
        </p:nvSpPr>
        <p:spPr/>
        <p:txBody>
          <a:bodyPr/>
          <a:lstStyle/>
          <a:p>
            <a:r>
              <a:rPr lang="fi-FI" altLang="en-US"/>
              <a:t>Toiminnallisen testauksen testaustyyppejä</a:t>
            </a:r>
          </a:p>
        </p:txBody>
      </p:sp>
      <p:sp>
        <p:nvSpPr>
          <p:cNvPr id="201731" name="Rectangle 3">
            <a:extLst>
              <a:ext uri="{FF2B5EF4-FFF2-40B4-BE49-F238E27FC236}">
                <a16:creationId xmlns:a16="http://schemas.microsoft.com/office/drawing/2014/main" id="{B66597C9-429C-2921-94F4-667A45DA73B3}"/>
              </a:ext>
            </a:extLst>
          </p:cNvPr>
          <p:cNvSpPr>
            <a:spLocks noGrp="1" noChangeArrowheads="1"/>
          </p:cNvSpPr>
          <p:nvPr>
            <p:ph idx="1"/>
          </p:nvPr>
        </p:nvSpPr>
        <p:spPr/>
        <p:txBody>
          <a:bodyPr/>
          <a:lstStyle/>
          <a:p>
            <a:pPr>
              <a:lnSpc>
                <a:spcPct val="90000"/>
              </a:lnSpc>
            </a:pPr>
            <a:r>
              <a:rPr lang="fi-FI" altLang="en-US" sz="2000"/>
              <a:t>Toiminnallisuustestaus </a:t>
            </a:r>
            <a:r>
              <a:rPr lang="fi-FI" altLang="en-US" sz="1200"/>
              <a:t>(functionality testing, feature testing)</a:t>
            </a:r>
            <a:r>
              <a:rPr lang="fi-FI" altLang="en-US" sz="2000"/>
              <a:t> </a:t>
            </a:r>
          </a:p>
          <a:p>
            <a:pPr>
              <a:lnSpc>
                <a:spcPct val="90000"/>
              </a:lnSpc>
            </a:pPr>
            <a:r>
              <a:rPr lang="fi-FI" altLang="en-US" sz="2000"/>
              <a:t>Yhtäaikaisuustestaus </a:t>
            </a:r>
            <a:r>
              <a:rPr lang="fi-FI" altLang="en-US" sz="1200"/>
              <a:t>(concurrency testing)</a:t>
            </a:r>
            <a:r>
              <a:rPr lang="fi-FI" altLang="en-US" sz="1800"/>
              <a:t> </a:t>
            </a:r>
          </a:p>
          <a:p>
            <a:pPr>
              <a:lnSpc>
                <a:spcPct val="90000"/>
              </a:lnSpc>
            </a:pPr>
            <a:r>
              <a:rPr lang="fi-FI" altLang="en-US" sz="2000"/>
              <a:t>Asennustestaus </a:t>
            </a:r>
            <a:r>
              <a:rPr lang="fi-FI" altLang="en-US" sz="1200"/>
              <a:t>(installation testing)</a:t>
            </a:r>
          </a:p>
          <a:p>
            <a:pPr>
              <a:lnSpc>
                <a:spcPct val="90000"/>
              </a:lnSpc>
            </a:pPr>
            <a:r>
              <a:rPr lang="fi-FI" altLang="en-US" sz="2000"/>
              <a:t>Alustatestaus </a:t>
            </a:r>
            <a:r>
              <a:rPr lang="fi-FI" altLang="en-US" sz="1200"/>
              <a:t>(platform testing)</a:t>
            </a:r>
            <a:r>
              <a:rPr lang="fi-FI" altLang="en-US" sz="1800"/>
              <a:t> </a:t>
            </a:r>
          </a:p>
          <a:p>
            <a:pPr>
              <a:lnSpc>
                <a:spcPct val="90000"/>
              </a:lnSpc>
            </a:pPr>
            <a:r>
              <a:rPr lang="fi-FI" altLang="en-US" sz="2000"/>
              <a:t>Aloitustestaus </a:t>
            </a:r>
            <a:r>
              <a:rPr lang="fi-FI" altLang="en-US" sz="1200"/>
              <a:t>(build verification testing, smoke testing)</a:t>
            </a:r>
            <a:endParaRPr lang="fi-FI" altLang="en-US" sz="1800"/>
          </a:p>
          <a:p>
            <a:pPr>
              <a:lnSpc>
                <a:spcPct val="90000"/>
              </a:lnSpc>
            </a:pPr>
            <a:r>
              <a:rPr lang="fi-FI" altLang="en-US" sz="2000"/>
              <a:t>Konfiguraatiotestaus </a:t>
            </a:r>
            <a:r>
              <a:rPr lang="fi-FI" altLang="en-US" sz="1200"/>
              <a:t>(configuration testing)</a:t>
            </a:r>
            <a:r>
              <a:rPr lang="fi-FI" altLang="en-US" sz="2000"/>
              <a:t> </a:t>
            </a:r>
          </a:p>
          <a:p>
            <a:pPr>
              <a:lnSpc>
                <a:spcPct val="90000"/>
              </a:lnSpc>
            </a:pPr>
            <a:r>
              <a:rPr lang="fi-FI" altLang="en-US" sz="2000"/>
              <a:t>Yhteensopivuustestaus </a:t>
            </a:r>
            <a:r>
              <a:rPr lang="fi-FI" altLang="en-US" sz="1200"/>
              <a:t>(compatibility testing)</a:t>
            </a:r>
            <a:r>
              <a:rPr lang="fi-FI" altLang="en-US" sz="2000"/>
              <a:t> </a:t>
            </a:r>
          </a:p>
          <a:p>
            <a:pPr>
              <a:lnSpc>
                <a:spcPct val="90000"/>
              </a:lnSpc>
            </a:pPr>
            <a:r>
              <a:rPr lang="fi-FI" altLang="en-US" sz="2000"/>
              <a:t>Rinnakkaistestaus </a:t>
            </a:r>
            <a:r>
              <a:rPr lang="fi-FI" altLang="en-US" sz="1200"/>
              <a:t>(end-to-end testing)</a:t>
            </a:r>
            <a:r>
              <a:rPr lang="fi-FI" altLang="en-US" sz="2000"/>
              <a:t> </a:t>
            </a:r>
          </a:p>
          <a:p>
            <a:pPr>
              <a:lnSpc>
                <a:spcPct val="90000"/>
              </a:lnSpc>
            </a:pPr>
            <a:r>
              <a:rPr lang="fi-FI" altLang="en-US" sz="2000"/>
              <a:t>Rajapintatestaus </a:t>
            </a:r>
            <a:r>
              <a:rPr lang="fi-FI" altLang="en-US" sz="1200"/>
              <a:t>(interface testing)</a:t>
            </a:r>
            <a:r>
              <a:rPr lang="fi-FI" altLang="en-US" sz="1800"/>
              <a:t> </a:t>
            </a:r>
          </a:p>
        </p:txBody>
      </p:sp>
      <p:sp>
        <p:nvSpPr>
          <p:cNvPr id="201732" name="Rectangle 4">
            <a:extLst>
              <a:ext uri="{FF2B5EF4-FFF2-40B4-BE49-F238E27FC236}">
                <a16:creationId xmlns:a16="http://schemas.microsoft.com/office/drawing/2014/main" id="{C55DAE66-064D-43EA-9DF6-BFDC4FA92DA3}"/>
              </a:ext>
            </a:extLst>
          </p:cNvPr>
          <p:cNvSpPr>
            <a:spLocks noGrp="1" noChangeArrowheads="1"/>
          </p:cNvSpPr>
          <p:nvPr>
            <p:ph idx="10"/>
          </p:nvPr>
        </p:nvSpPr>
        <p:spPr/>
        <p:txBody>
          <a:bodyPr/>
          <a:lstStyle/>
          <a:p>
            <a:pPr>
              <a:lnSpc>
                <a:spcPct val="90000"/>
              </a:lnSpc>
            </a:pPr>
            <a:r>
              <a:rPr lang="fi-FI" altLang="en-US" sz="2000"/>
              <a:t>Poikkeustilannetestaus </a:t>
            </a:r>
            <a:r>
              <a:rPr lang="fi-FI" altLang="en-US" sz="1200"/>
              <a:t>(recovery testing)</a:t>
            </a:r>
            <a:r>
              <a:rPr lang="fi-FI" altLang="en-US" sz="2000"/>
              <a:t> </a:t>
            </a:r>
          </a:p>
          <a:p>
            <a:pPr>
              <a:lnSpc>
                <a:spcPct val="90000"/>
              </a:lnSpc>
            </a:pPr>
            <a:r>
              <a:rPr lang="fi-FI" altLang="en-US" sz="2000"/>
              <a:t>Lokalisointitestaus </a:t>
            </a:r>
            <a:r>
              <a:rPr lang="fi-FI" altLang="en-US" sz="1200"/>
              <a:t>(localization testing)</a:t>
            </a:r>
            <a:r>
              <a:rPr lang="fi-FI" altLang="en-US" sz="2000"/>
              <a:t> </a:t>
            </a:r>
          </a:p>
          <a:p>
            <a:pPr>
              <a:lnSpc>
                <a:spcPct val="90000"/>
              </a:lnSpc>
            </a:pPr>
            <a:r>
              <a:rPr lang="fi-FI" altLang="en-US" sz="2000"/>
              <a:t>Dokumentaation testaus </a:t>
            </a:r>
            <a:r>
              <a:rPr lang="fi-FI" altLang="en-US" sz="1200"/>
              <a:t>(documentation testing)</a:t>
            </a:r>
            <a:r>
              <a:rPr lang="fi-FI" altLang="en-US" sz="2000"/>
              <a:t> </a:t>
            </a:r>
          </a:p>
          <a:p>
            <a:pPr>
              <a:lnSpc>
                <a:spcPct val="90000"/>
              </a:lnSpc>
            </a:pPr>
            <a:r>
              <a:rPr lang="fi-FI" altLang="en-US" sz="2000"/>
              <a:t>Aineiston laadun testaus </a:t>
            </a:r>
            <a:r>
              <a:rPr lang="fi-FI" altLang="en-US" sz="1200"/>
              <a:t>(data quality testing)</a:t>
            </a:r>
            <a:r>
              <a:rPr lang="fi-FI" altLang="en-US" sz="2000"/>
              <a:t>	 </a:t>
            </a:r>
          </a:p>
          <a:p>
            <a:pPr>
              <a:lnSpc>
                <a:spcPct val="90000"/>
              </a:lnSpc>
            </a:pPr>
            <a:r>
              <a:rPr lang="fi-FI" altLang="en-US" sz="2000"/>
              <a:t>Alfatestaus </a:t>
            </a:r>
            <a:r>
              <a:rPr lang="fi-FI" altLang="en-US" sz="1200"/>
              <a:t>(alpha testing)</a:t>
            </a:r>
            <a:r>
              <a:rPr lang="fi-FI" altLang="en-US" sz="2000"/>
              <a:t> </a:t>
            </a:r>
          </a:p>
          <a:p>
            <a:pPr>
              <a:lnSpc>
                <a:spcPct val="90000"/>
              </a:lnSpc>
            </a:pPr>
            <a:r>
              <a:rPr lang="fi-FI" altLang="en-US" sz="2000"/>
              <a:t>Betatestaus </a:t>
            </a:r>
            <a:r>
              <a:rPr lang="fi-FI" altLang="en-US" sz="1200"/>
              <a:t>(beta testing)</a:t>
            </a:r>
            <a:r>
              <a:rPr lang="fi-FI" altLang="en-US" sz="2000"/>
              <a:t> </a:t>
            </a:r>
          </a:p>
          <a:p>
            <a:pPr>
              <a:lnSpc>
                <a:spcPct val="90000"/>
              </a:lnSpc>
            </a:pPr>
            <a:r>
              <a:rPr lang="fi-FI" altLang="en-US" sz="2000"/>
              <a:t>Muuntotestaus </a:t>
            </a:r>
            <a:r>
              <a:rPr lang="fi-FI" altLang="en-US" sz="1200"/>
              <a:t>(conversion testing)</a:t>
            </a:r>
            <a:endParaRPr lang="fi-FI" altLang="en-US" sz="1800"/>
          </a:p>
          <a:p>
            <a:pPr>
              <a:lnSpc>
                <a:spcPct val="90000"/>
              </a:lnSpc>
            </a:pPr>
            <a:r>
              <a:rPr lang="fi-FI" altLang="en-US" sz="2000"/>
              <a:t>Tuotantotestaus </a:t>
            </a:r>
            <a:r>
              <a:rPr lang="fi-FI" altLang="en-US" sz="1200"/>
              <a:t>(production testing, operational testing)</a:t>
            </a:r>
            <a:r>
              <a:rPr lang="fi-FI" altLang="en-US" sz="1800"/>
              <a:t>	</a:t>
            </a:r>
            <a:r>
              <a:rPr lang="fi-FI" altLang="en-US" sz="2000"/>
              <a:t> </a:t>
            </a:r>
          </a:p>
          <a:p>
            <a:pPr>
              <a:lnSpc>
                <a:spcPct val="90000"/>
              </a:lnSpc>
            </a:pPr>
            <a:r>
              <a:rPr lang="fi-FI" altLang="en-US" sz="2000"/>
              <a:t>Standardien testaus </a:t>
            </a:r>
            <a:r>
              <a:rPr lang="fi-FI" altLang="en-US" sz="1200"/>
              <a:t>(standards testing)</a:t>
            </a:r>
            <a:r>
              <a:rPr lang="fi-FI" altLang="en-US" sz="1800"/>
              <a:t>	</a:t>
            </a:r>
            <a:r>
              <a:rPr lang="fi-FI" altLang="en-US" sz="2000"/>
              <a:t>  </a:t>
            </a:r>
            <a:endParaRPr lang="fi-FI" altLang="en-US" sz="2400"/>
          </a:p>
        </p:txBody>
      </p:sp>
      <p:sp>
        <p:nvSpPr>
          <p:cNvPr id="2" name="Date Placeholder 4">
            <a:extLst>
              <a:ext uri="{FF2B5EF4-FFF2-40B4-BE49-F238E27FC236}">
                <a16:creationId xmlns:a16="http://schemas.microsoft.com/office/drawing/2014/main" id="{0F341641-7C61-8F6C-E062-CE213B80A9F7}"/>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754" name="Rectangle 2">
            <a:extLst>
              <a:ext uri="{FF2B5EF4-FFF2-40B4-BE49-F238E27FC236}">
                <a16:creationId xmlns:a16="http://schemas.microsoft.com/office/drawing/2014/main" id="{27F95FD3-1AF4-36E7-4FCC-1D85B39BAF7B}"/>
              </a:ext>
            </a:extLst>
          </p:cNvPr>
          <p:cNvSpPr>
            <a:spLocks noGrp="1" noChangeArrowheads="1"/>
          </p:cNvSpPr>
          <p:nvPr>
            <p:ph type="title"/>
          </p:nvPr>
        </p:nvSpPr>
        <p:spPr/>
        <p:txBody>
          <a:bodyPr/>
          <a:lstStyle/>
          <a:p>
            <a:r>
              <a:rPr lang="fi-FI" altLang="en-US"/>
              <a:t>Ei-toiminnallisen testauksen testaustyyppejä</a:t>
            </a:r>
          </a:p>
        </p:txBody>
      </p:sp>
      <p:sp>
        <p:nvSpPr>
          <p:cNvPr id="202755" name="Rectangle 3">
            <a:extLst>
              <a:ext uri="{FF2B5EF4-FFF2-40B4-BE49-F238E27FC236}">
                <a16:creationId xmlns:a16="http://schemas.microsoft.com/office/drawing/2014/main" id="{3DA180FB-E242-6638-4C25-D3CD33BE9FFC}"/>
              </a:ext>
            </a:extLst>
          </p:cNvPr>
          <p:cNvSpPr>
            <a:spLocks noGrp="1" noChangeArrowheads="1"/>
          </p:cNvSpPr>
          <p:nvPr>
            <p:ph idx="1"/>
          </p:nvPr>
        </p:nvSpPr>
        <p:spPr/>
        <p:txBody>
          <a:bodyPr/>
          <a:lstStyle/>
          <a:p>
            <a:pPr>
              <a:lnSpc>
                <a:spcPct val="90000"/>
              </a:lnSpc>
            </a:pPr>
            <a:r>
              <a:rPr lang="fi-FI" altLang="en-US" sz="2000"/>
              <a:t>Luotettavuustestaus </a:t>
            </a:r>
            <a:r>
              <a:rPr lang="fi-FI" altLang="en-US" sz="1200"/>
              <a:t>(reliability testing) </a:t>
            </a:r>
          </a:p>
          <a:p>
            <a:pPr>
              <a:lnSpc>
                <a:spcPct val="90000"/>
              </a:lnSpc>
            </a:pPr>
            <a:r>
              <a:rPr lang="fi-FI" altLang="en-US" sz="2000"/>
              <a:t>Suorituskykytestaus </a:t>
            </a:r>
            <a:r>
              <a:rPr lang="fi-FI" altLang="en-US" sz="1200"/>
              <a:t>(performance testing)</a:t>
            </a:r>
            <a:r>
              <a:rPr lang="fi-FI" altLang="en-US" sz="2000"/>
              <a:t> </a:t>
            </a:r>
          </a:p>
          <a:p>
            <a:pPr>
              <a:lnSpc>
                <a:spcPct val="90000"/>
              </a:lnSpc>
            </a:pPr>
            <a:r>
              <a:rPr lang="fi-FI" altLang="en-US" sz="2000"/>
              <a:t>Kuormitustestaus </a:t>
            </a:r>
            <a:r>
              <a:rPr lang="fi-FI" altLang="en-US" sz="1200"/>
              <a:t>(load testing) </a:t>
            </a:r>
          </a:p>
          <a:p>
            <a:pPr>
              <a:lnSpc>
                <a:spcPct val="90000"/>
              </a:lnSpc>
            </a:pPr>
            <a:r>
              <a:rPr lang="fi-FI" altLang="en-US" sz="2000"/>
              <a:t>Rasitustestaus </a:t>
            </a:r>
            <a:r>
              <a:rPr lang="fi-FI" altLang="en-US" sz="1200"/>
              <a:t>(stress testing) </a:t>
            </a:r>
          </a:p>
          <a:p>
            <a:pPr>
              <a:lnSpc>
                <a:spcPct val="90000"/>
              </a:lnSpc>
            </a:pPr>
            <a:r>
              <a:rPr lang="fi-FI" altLang="en-US" sz="2000"/>
              <a:t>Paljoustestaus </a:t>
            </a:r>
            <a:r>
              <a:rPr lang="fi-FI" altLang="en-US" sz="1200"/>
              <a:t>(volume testing) </a:t>
            </a:r>
          </a:p>
          <a:p>
            <a:pPr>
              <a:lnSpc>
                <a:spcPct val="90000"/>
              </a:lnSpc>
            </a:pPr>
            <a:r>
              <a:rPr lang="fi-FI" altLang="en-US" sz="2000"/>
              <a:t>Kestävyystestaus </a:t>
            </a:r>
            <a:r>
              <a:rPr lang="fi-FI" altLang="en-US" sz="1200"/>
              <a:t>(endurance testing)</a:t>
            </a:r>
            <a:r>
              <a:rPr lang="fi-FI" altLang="en-US" sz="2000"/>
              <a:t> </a:t>
            </a:r>
          </a:p>
          <a:p>
            <a:pPr>
              <a:lnSpc>
                <a:spcPct val="90000"/>
              </a:lnSpc>
            </a:pPr>
            <a:r>
              <a:rPr lang="fi-FI" altLang="en-US" sz="2000"/>
              <a:t>Tietoturvatestaus </a:t>
            </a:r>
            <a:r>
              <a:rPr lang="fi-FI" altLang="en-US" sz="1200"/>
              <a:t>(security testing)</a:t>
            </a:r>
            <a:r>
              <a:rPr lang="fi-FI" altLang="en-US" sz="2000"/>
              <a:t> </a:t>
            </a:r>
          </a:p>
          <a:p>
            <a:pPr>
              <a:lnSpc>
                <a:spcPct val="90000"/>
              </a:lnSpc>
            </a:pPr>
            <a:r>
              <a:rPr lang="fi-FI" altLang="en-US" sz="2000"/>
              <a:t>Käyttöturvallisuuden testaus </a:t>
            </a:r>
            <a:r>
              <a:rPr lang="fi-FI" altLang="en-US" sz="1200"/>
              <a:t>(safety testing)</a:t>
            </a:r>
            <a:r>
              <a:rPr lang="fi-FI" altLang="en-US" sz="2000"/>
              <a:t> </a:t>
            </a:r>
          </a:p>
          <a:p>
            <a:pPr>
              <a:lnSpc>
                <a:spcPct val="90000"/>
              </a:lnSpc>
            </a:pPr>
            <a:r>
              <a:rPr lang="fi-FI" altLang="en-US" sz="2000"/>
              <a:t>Käytettävyystestaus </a:t>
            </a:r>
            <a:r>
              <a:rPr lang="fi-FI" altLang="en-US" sz="1200"/>
              <a:t>(usability testing)</a:t>
            </a:r>
            <a:r>
              <a:rPr lang="fi-FI" altLang="en-US" sz="2000"/>
              <a:t> </a:t>
            </a:r>
          </a:p>
        </p:txBody>
      </p:sp>
      <p:sp>
        <p:nvSpPr>
          <p:cNvPr id="202756" name="Rectangle 4">
            <a:extLst>
              <a:ext uri="{FF2B5EF4-FFF2-40B4-BE49-F238E27FC236}">
                <a16:creationId xmlns:a16="http://schemas.microsoft.com/office/drawing/2014/main" id="{C9B6AFE3-157A-4A43-F67E-4D817AB90077}"/>
              </a:ext>
            </a:extLst>
          </p:cNvPr>
          <p:cNvSpPr>
            <a:spLocks noGrp="1" noChangeArrowheads="1"/>
          </p:cNvSpPr>
          <p:nvPr>
            <p:ph idx="10"/>
          </p:nvPr>
        </p:nvSpPr>
        <p:spPr/>
        <p:txBody>
          <a:bodyPr/>
          <a:lstStyle/>
          <a:p>
            <a:pPr>
              <a:lnSpc>
                <a:spcPct val="90000"/>
              </a:lnSpc>
            </a:pPr>
            <a:r>
              <a:rPr lang="fi-FI" altLang="en-US" sz="2000"/>
              <a:t>Esteettömyystestaus </a:t>
            </a:r>
            <a:r>
              <a:rPr lang="fi-FI" altLang="en-US" sz="1200"/>
              <a:t>(accessibility testing)</a:t>
            </a:r>
            <a:r>
              <a:rPr lang="fi-FI" altLang="en-US" sz="2000"/>
              <a:t> </a:t>
            </a:r>
          </a:p>
          <a:p>
            <a:pPr>
              <a:lnSpc>
                <a:spcPct val="90000"/>
              </a:lnSpc>
            </a:pPr>
            <a:r>
              <a:rPr lang="fi-FI" altLang="en-US" sz="2000"/>
              <a:t>Palautettavuustestaus </a:t>
            </a:r>
            <a:r>
              <a:rPr lang="fi-FI" altLang="en-US" sz="1200"/>
              <a:t>(recoverability testing)</a:t>
            </a:r>
            <a:r>
              <a:rPr lang="fi-FI" altLang="en-US" sz="2000"/>
              <a:t> </a:t>
            </a:r>
          </a:p>
          <a:p>
            <a:pPr>
              <a:lnSpc>
                <a:spcPct val="90000"/>
              </a:lnSpc>
            </a:pPr>
            <a:r>
              <a:rPr lang="fi-FI" altLang="en-US" sz="2000"/>
              <a:t>Tuettavuustestaus </a:t>
            </a:r>
            <a:r>
              <a:rPr lang="fi-FI" altLang="en-US" sz="1200"/>
              <a:t>(supportability testing)</a:t>
            </a:r>
            <a:r>
              <a:rPr lang="fi-FI" altLang="en-US" sz="2000"/>
              <a:t>	</a:t>
            </a:r>
          </a:p>
          <a:p>
            <a:pPr>
              <a:lnSpc>
                <a:spcPct val="90000"/>
              </a:lnSpc>
            </a:pPr>
            <a:r>
              <a:rPr lang="fi-FI" altLang="en-US" sz="2000"/>
              <a:t>Ylläpidettävyystestaus </a:t>
            </a:r>
            <a:r>
              <a:rPr lang="fi-FI" altLang="en-US" sz="1200"/>
              <a:t>(maintainability testing)</a:t>
            </a:r>
            <a:r>
              <a:rPr lang="fi-FI" altLang="en-US" sz="2000"/>
              <a:t> </a:t>
            </a:r>
          </a:p>
          <a:p>
            <a:pPr>
              <a:lnSpc>
                <a:spcPct val="90000"/>
              </a:lnSpc>
            </a:pPr>
            <a:r>
              <a:rPr lang="fi-FI" altLang="en-US" sz="2000"/>
              <a:t>Siirrettävyystestaus </a:t>
            </a:r>
            <a:r>
              <a:rPr lang="fi-FI" altLang="en-US" sz="1200"/>
              <a:t>(portability testing)</a:t>
            </a:r>
            <a:endParaRPr lang="fi-FI" altLang="en-US" sz="2000"/>
          </a:p>
          <a:p>
            <a:pPr>
              <a:lnSpc>
                <a:spcPct val="90000"/>
              </a:lnSpc>
            </a:pPr>
            <a:r>
              <a:rPr lang="fi-FI" altLang="en-US" sz="2000"/>
              <a:t>Koodin laadun testaus </a:t>
            </a:r>
            <a:r>
              <a:rPr lang="fi-FI" altLang="en-US" sz="1200"/>
              <a:t>(code quality testing)</a:t>
            </a:r>
            <a:r>
              <a:rPr lang="fi-FI" altLang="en-US" sz="2000"/>
              <a:t> </a:t>
            </a:r>
            <a:endParaRPr lang="fi-FI" altLang="en-US" sz="2400"/>
          </a:p>
        </p:txBody>
      </p:sp>
      <p:sp>
        <p:nvSpPr>
          <p:cNvPr id="2" name="Date Placeholder 4">
            <a:extLst>
              <a:ext uri="{FF2B5EF4-FFF2-40B4-BE49-F238E27FC236}">
                <a16:creationId xmlns:a16="http://schemas.microsoft.com/office/drawing/2014/main" id="{4BE15002-DDA9-F48C-DFD7-D4371AB475EA}"/>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106" name="Rectangle 2">
            <a:extLst>
              <a:ext uri="{FF2B5EF4-FFF2-40B4-BE49-F238E27FC236}">
                <a16:creationId xmlns:a16="http://schemas.microsoft.com/office/drawing/2014/main" id="{6A26A9BB-AA5E-EBAF-84D6-4126B6123945}"/>
              </a:ext>
            </a:extLst>
          </p:cNvPr>
          <p:cNvSpPr>
            <a:spLocks noGrp="1" noChangeArrowheads="1"/>
          </p:cNvSpPr>
          <p:nvPr>
            <p:ph type="title"/>
          </p:nvPr>
        </p:nvSpPr>
        <p:spPr/>
        <p:txBody>
          <a:bodyPr/>
          <a:lstStyle/>
          <a:p>
            <a:r>
              <a:rPr lang="fi-FI" altLang="en-US"/>
              <a:t>Sisältö</a:t>
            </a:r>
            <a:endParaRPr lang="en-US" altLang="en-US"/>
          </a:p>
        </p:txBody>
      </p:sp>
      <p:sp>
        <p:nvSpPr>
          <p:cNvPr id="175107" name="Rectangle 3">
            <a:extLst>
              <a:ext uri="{FF2B5EF4-FFF2-40B4-BE49-F238E27FC236}">
                <a16:creationId xmlns:a16="http://schemas.microsoft.com/office/drawing/2014/main" id="{61E8247E-BDCF-2A43-CA8D-19FEB70885C6}"/>
              </a:ext>
            </a:extLst>
          </p:cNvPr>
          <p:cNvSpPr>
            <a:spLocks noGrp="1" noChangeArrowheads="1"/>
          </p:cNvSpPr>
          <p:nvPr>
            <p:ph idx="1"/>
          </p:nvPr>
        </p:nvSpPr>
        <p:spPr/>
        <p:txBody>
          <a:bodyPr>
            <a:normAutofit/>
          </a:bodyPr>
          <a:lstStyle/>
          <a:p>
            <a:r>
              <a:rPr lang="fi-FI" altLang="en-US" sz="4000" dirty="0"/>
              <a:t>Mistä testausprosessi koostuu</a:t>
            </a:r>
          </a:p>
          <a:p>
            <a:r>
              <a:rPr lang="fi-FI" altLang="en-US" sz="4000" dirty="0">
                <a:solidFill>
                  <a:schemeClr val="accent1"/>
                </a:solidFill>
              </a:rPr>
              <a:t>Testausprosessin arviointi</a:t>
            </a:r>
          </a:p>
          <a:p>
            <a:r>
              <a:rPr lang="fi-FI" altLang="en-US" sz="4000" dirty="0"/>
              <a:t>Muutostavoitteiden asettaminen</a:t>
            </a:r>
          </a:p>
          <a:p>
            <a:endParaRPr lang="en-US" altLang="en-US" sz="4000" dirty="0"/>
          </a:p>
        </p:txBody>
      </p:sp>
      <p:sp>
        <p:nvSpPr>
          <p:cNvPr id="2" name="Date Placeholder 3">
            <a:extLst>
              <a:ext uri="{FF2B5EF4-FFF2-40B4-BE49-F238E27FC236}">
                <a16:creationId xmlns:a16="http://schemas.microsoft.com/office/drawing/2014/main" id="{7D2728AD-DDE1-06F8-B7BF-4920A940CBCF}"/>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850" name="Rectangle 2">
            <a:extLst>
              <a:ext uri="{FF2B5EF4-FFF2-40B4-BE49-F238E27FC236}">
                <a16:creationId xmlns:a16="http://schemas.microsoft.com/office/drawing/2014/main" id="{F4DD8472-26A1-62A0-0EC4-C6C99CC096FB}"/>
              </a:ext>
            </a:extLst>
          </p:cNvPr>
          <p:cNvSpPr>
            <a:spLocks noGrp="1" noChangeArrowheads="1"/>
          </p:cNvSpPr>
          <p:nvPr>
            <p:ph type="title"/>
          </p:nvPr>
        </p:nvSpPr>
        <p:spPr/>
        <p:txBody>
          <a:bodyPr/>
          <a:lstStyle/>
          <a:p>
            <a:r>
              <a:rPr lang="fi-FI" altLang="en-US" sz="3600"/>
              <a:t>Jäsentäminen kehittämistä varten</a:t>
            </a:r>
          </a:p>
        </p:txBody>
      </p:sp>
      <p:sp>
        <p:nvSpPr>
          <p:cNvPr id="206851" name="Rectangle 3">
            <a:extLst>
              <a:ext uri="{FF2B5EF4-FFF2-40B4-BE49-F238E27FC236}">
                <a16:creationId xmlns:a16="http://schemas.microsoft.com/office/drawing/2014/main" id="{6207BD39-B022-1EEC-11F2-9A72271036CC}"/>
              </a:ext>
            </a:extLst>
          </p:cNvPr>
          <p:cNvSpPr>
            <a:spLocks noGrp="1" noChangeArrowheads="1"/>
          </p:cNvSpPr>
          <p:nvPr>
            <p:ph idx="1"/>
          </p:nvPr>
        </p:nvSpPr>
        <p:spPr/>
        <p:txBody>
          <a:bodyPr/>
          <a:lstStyle/>
          <a:p>
            <a:pPr>
              <a:lnSpc>
                <a:spcPct val="90000"/>
              </a:lnSpc>
            </a:pPr>
            <a:r>
              <a:rPr lang="fi-FI" altLang="en-US" sz="2400"/>
              <a:t>Yleinen tarve</a:t>
            </a:r>
          </a:p>
          <a:p>
            <a:pPr lvl="1">
              <a:lnSpc>
                <a:spcPct val="90000"/>
              </a:lnSpc>
            </a:pPr>
            <a:r>
              <a:rPr lang="fi-FI" altLang="en-US" sz="2000"/>
              <a:t>Pystyä hahmottamaan loogisina kokonaisuuksina miten testaus jakaantuu eri palasiin</a:t>
            </a:r>
          </a:p>
          <a:p>
            <a:pPr lvl="1">
              <a:lnSpc>
                <a:spcPct val="90000"/>
              </a:lnSpc>
            </a:pPr>
            <a:r>
              <a:rPr lang="fi-FI" altLang="en-US" sz="2000"/>
              <a:t>Tunnistaa</a:t>
            </a:r>
          </a:p>
          <a:p>
            <a:pPr lvl="2">
              <a:lnSpc>
                <a:spcPct val="90000"/>
              </a:lnSpc>
            </a:pPr>
            <a:r>
              <a:rPr lang="fi-FI" altLang="en-US" sz="1800"/>
              <a:t>’ok’ –paikat</a:t>
            </a:r>
          </a:p>
          <a:p>
            <a:pPr lvl="2">
              <a:lnSpc>
                <a:spcPct val="90000"/>
              </a:lnSpc>
            </a:pPr>
            <a:r>
              <a:rPr lang="fi-FI" altLang="en-US" sz="1800"/>
              <a:t>Kriittiset parannuskohteet</a:t>
            </a:r>
          </a:p>
          <a:p>
            <a:pPr lvl="2">
              <a:lnSpc>
                <a:spcPct val="90000"/>
              </a:lnSpc>
            </a:pPr>
            <a:r>
              <a:rPr lang="fi-FI" altLang="en-US" sz="1800"/>
              <a:t>Suurien hyötyjen parannuskohteet</a:t>
            </a:r>
          </a:p>
          <a:p>
            <a:pPr lvl="2">
              <a:lnSpc>
                <a:spcPct val="90000"/>
              </a:lnSpc>
            </a:pPr>
            <a:r>
              <a:rPr lang="fi-FI" altLang="en-US" sz="1800"/>
              <a:t>Pienemmät mahdollisuudet</a:t>
            </a:r>
          </a:p>
          <a:p>
            <a:pPr>
              <a:lnSpc>
                <a:spcPct val="90000"/>
              </a:lnSpc>
            </a:pPr>
            <a:r>
              <a:rPr lang="fi-FI" altLang="en-US" sz="2400"/>
              <a:t>Oletus</a:t>
            </a:r>
          </a:p>
          <a:p>
            <a:pPr lvl="1">
              <a:lnSpc>
                <a:spcPct val="90000"/>
              </a:lnSpc>
            </a:pPr>
            <a:r>
              <a:rPr lang="fi-FI" altLang="en-US" sz="2000"/>
              <a:t>Yksittäisiä palasia voidaan kuvata tai kehittää itsenäisesti</a:t>
            </a:r>
          </a:p>
          <a:p>
            <a:pPr lvl="1">
              <a:lnSpc>
                <a:spcPct val="90000"/>
              </a:lnSpc>
            </a:pPr>
            <a:r>
              <a:rPr lang="fi-FI" altLang="en-US" sz="2000"/>
              <a:t>Riippuvuudet muista palasista voidaan nimetä ja vastaavasti niitä kehittää riippumattomasti</a:t>
            </a:r>
          </a:p>
        </p:txBody>
      </p:sp>
      <p:sp>
        <p:nvSpPr>
          <p:cNvPr id="2" name="Date Placeholder 3">
            <a:extLst>
              <a:ext uri="{FF2B5EF4-FFF2-40B4-BE49-F238E27FC236}">
                <a16:creationId xmlns:a16="http://schemas.microsoft.com/office/drawing/2014/main" id="{E77A8B04-4376-F7D6-E074-601E3D7EB7D6}"/>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874" name="Rectangle 2">
            <a:extLst>
              <a:ext uri="{FF2B5EF4-FFF2-40B4-BE49-F238E27FC236}">
                <a16:creationId xmlns:a16="http://schemas.microsoft.com/office/drawing/2014/main" id="{BD16E2A7-9E84-6959-7CBC-CF6691500307}"/>
              </a:ext>
            </a:extLst>
          </p:cNvPr>
          <p:cNvSpPr>
            <a:spLocks noGrp="1" noChangeArrowheads="1"/>
          </p:cNvSpPr>
          <p:nvPr>
            <p:ph type="title"/>
          </p:nvPr>
        </p:nvSpPr>
        <p:spPr/>
        <p:txBody>
          <a:bodyPr/>
          <a:lstStyle/>
          <a:p>
            <a:r>
              <a:rPr lang="fi-FI" altLang="en-US"/>
              <a:t>Jäsentämisen tilanneriippuvuus</a:t>
            </a:r>
          </a:p>
        </p:txBody>
      </p:sp>
      <p:sp>
        <p:nvSpPr>
          <p:cNvPr id="207875" name="Rectangle 3">
            <a:extLst>
              <a:ext uri="{FF2B5EF4-FFF2-40B4-BE49-F238E27FC236}">
                <a16:creationId xmlns:a16="http://schemas.microsoft.com/office/drawing/2014/main" id="{46B4FF50-3F2A-56AA-4B6E-DE3C053C0526}"/>
              </a:ext>
            </a:extLst>
          </p:cNvPr>
          <p:cNvSpPr>
            <a:spLocks noGrp="1" noChangeArrowheads="1"/>
          </p:cNvSpPr>
          <p:nvPr>
            <p:ph idx="1"/>
          </p:nvPr>
        </p:nvSpPr>
        <p:spPr/>
        <p:txBody>
          <a:bodyPr/>
          <a:lstStyle/>
          <a:p>
            <a:pPr>
              <a:lnSpc>
                <a:spcPct val="90000"/>
              </a:lnSpc>
            </a:pPr>
            <a:r>
              <a:rPr lang="fi-FI" altLang="en-US" sz="2400"/>
              <a:t>Riippuvuus</a:t>
            </a:r>
          </a:p>
          <a:p>
            <a:pPr lvl="1">
              <a:lnSpc>
                <a:spcPct val="90000"/>
              </a:lnSpc>
            </a:pPr>
            <a:r>
              <a:rPr lang="fi-FI" altLang="en-US" sz="2000"/>
              <a:t>Tavoitteesta</a:t>
            </a:r>
          </a:p>
          <a:p>
            <a:pPr lvl="1">
              <a:lnSpc>
                <a:spcPct val="90000"/>
              </a:lnSpc>
            </a:pPr>
            <a:r>
              <a:rPr lang="fi-FI" altLang="en-US" sz="2000"/>
              <a:t>Organisaatiosta</a:t>
            </a:r>
          </a:p>
          <a:p>
            <a:pPr lvl="1">
              <a:lnSpc>
                <a:spcPct val="90000"/>
              </a:lnSpc>
            </a:pPr>
            <a:r>
              <a:rPr lang="fi-FI" altLang="en-US" sz="2000"/>
              <a:t>Osaamisesta</a:t>
            </a:r>
          </a:p>
          <a:p>
            <a:pPr lvl="1">
              <a:lnSpc>
                <a:spcPct val="90000"/>
              </a:lnSpc>
            </a:pPr>
            <a:r>
              <a:rPr lang="fi-FI" altLang="en-US" sz="2000"/>
              <a:t>Aiemmista kehityshankkeista ja niiden jalkauttamisen onnistumisesta</a:t>
            </a:r>
          </a:p>
          <a:p>
            <a:pPr lvl="1">
              <a:lnSpc>
                <a:spcPct val="90000"/>
              </a:lnSpc>
            </a:pPr>
            <a:r>
              <a:rPr lang="fi-FI" altLang="en-US" sz="2000"/>
              <a:t>Olemassa olevista testauksen dokumentoinneista</a:t>
            </a:r>
          </a:p>
          <a:p>
            <a:pPr lvl="1">
              <a:lnSpc>
                <a:spcPct val="90000"/>
              </a:lnSpc>
            </a:pPr>
            <a:r>
              <a:rPr lang="fi-FI" altLang="en-US" sz="2000"/>
              <a:t>Olemasssa olevista käytännön toimintatavoista</a:t>
            </a:r>
          </a:p>
          <a:p>
            <a:pPr lvl="1">
              <a:lnSpc>
                <a:spcPct val="90000"/>
              </a:lnSpc>
            </a:pPr>
            <a:r>
              <a:rPr lang="fi-FI" altLang="en-US" sz="2000"/>
              <a:t>Muista prosesseista ja muista arvioinneista</a:t>
            </a:r>
          </a:p>
        </p:txBody>
      </p:sp>
      <p:sp>
        <p:nvSpPr>
          <p:cNvPr id="2" name="Date Placeholder 3">
            <a:extLst>
              <a:ext uri="{FF2B5EF4-FFF2-40B4-BE49-F238E27FC236}">
                <a16:creationId xmlns:a16="http://schemas.microsoft.com/office/drawing/2014/main" id="{F6321EBD-D0AB-BE19-49D1-71153831021F}"/>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898" name="Rectangle 2">
            <a:extLst>
              <a:ext uri="{FF2B5EF4-FFF2-40B4-BE49-F238E27FC236}">
                <a16:creationId xmlns:a16="http://schemas.microsoft.com/office/drawing/2014/main" id="{AD07F78D-2249-F361-157D-9F50DE3A85B3}"/>
              </a:ext>
            </a:extLst>
          </p:cNvPr>
          <p:cNvSpPr>
            <a:spLocks noGrp="1" noChangeArrowheads="1"/>
          </p:cNvSpPr>
          <p:nvPr>
            <p:ph type="title"/>
          </p:nvPr>
        </p:nvSpPr>
        <p:spPr/>
        <p:txBody>
          <a:bodyPr/>
          <a:lstStyle/>
          <a:p>
            <a:r>
              <a:rPr lang="fi-FI" altLang="en-US"/>
              <a:t>Tavoiteriippuvuus</a:t>
            </a:r>
          </a:p>
        </p:txBody>
      </p:sp>
      <p:sp>
        <p:nvSpPr>
          <p:cNvPr id="208899" name="Rectangle 3">
            <a:extLst>
              <a:ext uri="{FF2B5EF4-FFF2-40B4-BE49-F238E27FC236}">
                <a16:creationId xmlns:a16="http://schemas.microsoft.com/office/drawing/2014/main" id="{30E9B2D0-0B81-B4DB-1125-052309E7025D}"/>
              </a:ext>
            </a:extLst>
          </p:cNvPr>
          <p:cNvSpPr>
            <a:spLocks noGrp="1" noChangeArrowheads="1"/>
          </p:cNvSpPr>
          <p:nvPr>
            <p:ph idx="1"/>
          </p:nvPr>
        </p:nvSpPr>
        <p:spPr/>
        <p:txBody>
          <a:bodyPr/>
          <a:lstStyle/>
          <a:p>
            <a:pPr>
              <a:lnSpc>
                <a:spcPct val="90000"/>
              </a:lnSpc>
            </a:pPr>
            <a:r>
              <a:rPr lang="fi-FI" altLang="en-US" sz="2000"/>
              <a:t>Liiketoiminnan tavoitteet</a:t>
            </a:r>
          </a:p>
          <a:p>
            <a:pPr>
              <a:lnSpc>
                <a:spcPct val="90000"/>
              </a:lnSpc>
            </a:pPr>
            <a:r>
              <a:rPr lang="fi-FI" altLang="en-US" sz="2000"/>
              <a:t>Tietotekniikan tavoitteet</a:t>
            </a:r>
          </a:p>
          <a:p>
            <a:pPr lvl="1">
              <a:lnSpc>
                <a:spcPct val="90000"/>
              </a:lnSpc>
            </a:pPr>
            <a:r>
              <a:rPr lang="fi-FI" altLang="en-US" sz="1800"/>
              <a:t>Itsenäiset tavoitteet</a:t>
            </a:r>
          </a:p>
          <a:p>
            <a:pPr lvl="1">
              <a:lnSpc>
                <a:spcPct val="90000"/>
              </a:lnSpc>
            </a:pPr>
            <a:r>
              <a:rPr lang="fi-FI" altLang="en-US" sz="1800"/>
              <a:t>Liiketoiminnan tavoitteista riippuvuudet</a:t>
            </a:r>
          </a:p>
          <a:p>
            <a:pPr>
              <a:lnSpc>
                <a:spcPct val="90000"/>
              </a:lnSpc>
            </a:pPr>
            <a:r>
              <a:rPr lang="fi-FI" altLang="en-US" sz="2000"/>
              <a:t>Yksilöiden tavoitteet</a:t>
            </a:r>
          </a:p>
          <a:p>
            <a:pPr lvl="1">
              <a:lnSpc>
                <a:spcPct val="90000"/>
              </a:lnSpc>
            </a:pPr>
            <a:r>
              <a:rPr lang="fi-FI" altLang="en-US" sz="1800"/>
              <a:t>Testaajien</a:t>
            </a:r>
          </a:p>
          <a:p>
            <a:pPr lvl="1">
              <a:lnSpc>
                <a:spcPct val="90000"/>
              </a:lnSpc>
            </a:pPr>
            <a:r>
              <a:rPr lang="fi-FI" altLang="en-US" sz="1800"/>
              <a:t>Muiden kehitysprosessin osapuolien</a:t>
            </a:r>
          </a:p>
          <a:p>
            <a:pPr lvl="1">
              <a:lnSpc>
                <a:spcPct val="90000"/>
              </a:lnSpc>
            </a:pPr>
            <a:r>
              <a:rPr lang="fi-FI" altLang="en-US" sz="1800"/>
              <a:t>Johdon</a:t>
            </a:r>
          </a:p>
          <a:p>
            <a:pPr>
              <a:lnSpc>
                <a:spcPct val="90000"/>
              </a:lnSpc>
            </a:pPr>
            <a:r>
              <a:rPr lang="fi-FI" altLang="en-US" sz="2000"/>
              <a:t>Ulkoisten sidosryhmien tavoitteet</a:t>
            </a:r>
          </a:p>
          <a:p>
            <a:pPr lvl="1">
              <a:lnSpc>
                <a:spcPct val="90000"/>
              </a:lnSpc>
            </a:pPr>
            <a:r>
              <a:rPr lang="fi-FI" altLang="en-US" sz="1800"/>
              <a:t>Lait</a:t>
            </a:r>
          </a:p>
          <a:p>
            <a:pPr lvl="1">
              <a:lnSpc>
                <a:spcPct val="90000"/>
              </a:lnSpc>
            </a:pPr>
            <a:r>
              <a:rPr lang="fi-FI" altLang="en-US" sz="1800"/>
              <a:t>Viranomaiset</a:t>
            </a:r>
          </a:p>
          <a:p>
            <a:pPr lvl="1">
              <a:lnSpc>
                <a:spcPct val="90000"/>
              </a:lnSpc>
            </a:pPr>
            <a:r>
              <a:rPr lang="fi-FI" altLang="en-US" sz="1800"/>
              <a:t>Standardit</a:t>
            </a:r>
          </a:p>
        </p:txBody>
      </p:sp>
      <p:sp>
        <p:nvSpPr>
          <p:cNvPr id="2" name="Date Placeholder 3">
            <a:extLst>
              <a:ext uri="{FF2B5EF4-FFF2-40B4-BE49-F238E27FC236}">
                <a16:creationId xmlns:a16="http://schemas.microsoft.com/office/drawing/2014/main" id="{5CE3D48C-3D14-1CEC-A902-DEB682B7F20A}"/>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Rectangle 2">
            <a:extLst>
              <a:ext uri="{FF2B5EF4-FFF2-40B4-BE49-F238E27FC236}">
                <a16:creationId xmlns:a16="http://schemas.microsoft.com/office/drawing/2014/main" id="{3801C6B0-24A3-F2E4-0EC8-67117D0F12EE}"/>
              </a:ext>
            </a:extLst>
          </p:cNvPr>
          <p:cNvSpPr>
            <a:spLocks noGrp="1" noChangeArrowheads="1"/>
          </p:cNvSpPr>
          <p:nvPr>
            <p:ph type="title"/>
          </p:nvPr>
        </p:nvSpPr>
        <p:spPr/>
        <p:txBody>
          <a:bodyPr/>
          <a:lstStyle/>
          <a:p>
            <a:r>
              <a:rPr lang="fi-FI" altLang="en-US"/>
              <a:t>Arviointi</a:t>
            </a:r>
            <a:endParaRPr lang="en-GB" altLang="en-US"/>
          </a:p>
        </p:txBody>
      </p:sp>
      <p:sp>
        <p:nvSpPr>
          <p:cNvPr id="2" name="Date Placeholder 2">
            <a:extLst>
              <a:ext uri="{FF2B5EF4-FFF2-40B4-BE49-F238E27FC236}">
                <a16:creationId xmlns:a16="http://schemas.microsoft.com/office/drawing/2014/main" id="{BDDC8584-EB93-0DCD-A320-B1E056AE8345}"/>
              </a:ext>
            </a:extLst>
          </p:cNvPr>
          <p:cNvSpPr>
            <a:spLocks noGrp="1"/>
          </p:cNvSpPr>
          <p:nvPr>
            <p:ph type="dt" sz="half" idx="4294967295"/>
          </p:nvPr>
        </p:nvSpPr>
        <p:spPr bwMode="auto">
          <a:xfrm>
            <a:off x="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79875" name="Rectangle 3">
            <a:extLst>
              <a:ext uri="{FF2B5EF4-FFF2-40B4-BE49-F238E27FC236}">
                <a16:creationId xmlns:a16="http://schemas.microsoft.com/office/drawing/2014/main" id="{54359CAE-4CEA-1C52-64FA-5BAE9621AB25}"/>
              </a:ext>
            </a:extLst>
          </p:cNvPr>
          <p:cNvSpPr>
            <a:spLocks noChangeArrowheads="1"/>
          </p:cNvSpPr>
          <p:nvPr/>
        </p:nvSpPr>
        <p:spPr bwMode="auto">
          <a:xfrm>
            <a:off x="4038600" y="4953000"/>
            <a:ext cx="1905000" cy="1219200"/>
          </a:xfrm>
          <a:prstGeom prst="rect">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a:latin typeface="Arial" panose="020B0604020202020204" pitchFamily="34" charset="0"/>
              </a:rPr>
              <a:t>Työkalutarpeen </a:t>
            </a:r>
          </a:p>
          <a:p>
            <a:pPr algn="ctr"/>
            <a:r>
              <a:rPr lang="fi-FI" altLang="en-US">
                <a:latin typeface="Arial" panose="020B0604020202020204" pitchFamily="34" charset="0"/>
              </a:rPr>
              <a:t>arviointi</a:t>
            </a:r>
            <a:endParaRPr lang="en-GB" altLang="en-US">
              <a:latin typeface="Arial" panose="020B0604020202020204" pitchFamily="34" charset="0"/>
            </a:endParaRPr>
          </a:p>
        </p:txBody>
      </p:sp>
      <p:sp>
        <p:nvSpPr>
          <p:cNvPr id="79876" name="Rectangle 4">
            <a:extLst>
              <a:ext uri="{FF2B5EF4-FFF2-40B4-BE49-F238E27FC236}">
                <a16:creationId xmlns:a16="http://schemas.microsoft.com/office/drawing/2014/main" id="{1A71D211-B681-DD83-0BF9-0A69955AED72}"/>
              </a:ext>
            </a:extLst>
          </p:cNvPr>
          <p:cNvSpPr>
            <a:spLocks noChangeArrowheads="1"/>
          </p:cNvSpPr>
          <p:nvPr/>
        </p:nvSpPr>
        <p:spPr bwMode="auto">
          <a:xfrm>
            <a:off x="4038600" y="1600200"/>
            <a:ext cx="1905000" cy="1219200"/>
          </a:xfrm>
          <a:prstGeom prst="rect">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dirty="0">
                <a:latin typeface="Arial" panose="020B0604020202020204" pitchFamily="34" charset="0"/>
              </a:rPr>
              <a:t>Testauksen </a:t>
            </a:r>
            <a:br>
              <a:rPr lang="fi-FI" altLang="en-US" dirty="0">
                <a:latin typeface="Arial" panose="020B0604020202020204" pitchFamily="34" charset="0"/>
              </a:rPr>
            </a:br>
            <a:r>
              <a:rPr lang="fi-FI" altLang="en-US" dirty="0">
                <a:latin typeface="Arial" panose="020B0604020202020204" pitchFamily="34" charset="0"/>
              </a:rPr>
              <a:t>kokonaisuuden </a:t>
            </a:r>
            <a:br>
              <a:rPr lang="fi-FI" altLang="en-US" dirty="0">
                <a:latin typeface="Arial" panose="020B0604020202020204" pitchFamily="34" charset="0"/>
              </a:rPr>
            </a:br>
            <a:r>
              <a:rPr lang="fi-FI" altLang="en-US" dirty="0">
                <a:latin typeface="Arial" panose="020B0604020202020204" pitchFamily="34" charset="0"/>
              </a:rPr>
              <a:t>arviointi</a:t>
            </a:r>
            <a:endParaRPr lang="en-GB" altLang="en-US" dirty="0">
              <a:latin typeface="Arial" panose="020B0604020202020204" pitchFamily="34" charset="0"/>
            </a:endParaRPr>
          </a:p>
        </p:txBody>
      </p:sp>
      <p:sp>
        <p:nvSpPr>
          <p:cNvPr id="79877" name="Rectangle 5">
            <a:extLst>
              <a:ext uri="{FF2B5EF4-FFF2-40B4-BE49-F238E27FC236}">
                <a16:creationId xmlns:a16="http://schemas.microsoft.com/office/drawing/2014/main" id="{5E5758EE-69A7-5F21-0E4C-A39895606FDA}"/>
              </a:ext>
            </a:extLst>
          </p:cNvPr>
          <p:cNvSpPr>
            <a:spLocks noChangeArrowheads="1"/>
          </p:cNvSpPr>
          <p:nvPr/>
        </p:nvSpPr>
        <p:spPr bwMode="auto">
          <a:xfrm>
            <a:off x="4953000" y="3276600"/>
            <a:ext cx="1905000" cy="1219200"/>
          </a:xfrm>
          <a:prstGeom prst="rect">
            <a:avLst/>
          </a:prstGeom>
          <a:ln>
            <a:headEnd/>
            <a:tailEnd/>
          </a:ln>
        </p:spPr>
        <p:style>
          <a:lnRef idx="2">
            <a:schemeClr val="accent6">
              <a:shade val="15000"/>
            </a:schemeClr>
          </a:lnRef>
          <a:fillRef idx="1">
            <a:schemeClr val="accent6"/>
          </a:fillRef>
          <a:effectRef idx="0">
            <a:schemeClr val="accent6"/>
          </a:effectRef>
          <a:fontRef idx="minor">
            <a:schemeClr val="lt1"/>
          </a:fontRef>
        </p:style>
        <p:txBody>
          <a:bodyPr wrap="none" anchor="ctr"/>
          <a:lstStyle/>
          <a:p>
            <a:pPr algn="ctr"/>
            <a:r>
              <a:rPr lang="fi-FI" altLang="en-US">
                <a:latin typeface="Arial" panose="020B0604020202020204" pitchFamily="34" charset="0"/>
              </a:rPr>
              <a:t>Kehittämisen </a:t>
            </a:r>
            <a:br>
              <a:rPr lang="fi-FI" altLang="en-US">
                <a:latin typeface="Arial" panose="020B0604020202020204" pitchFamily="34" charset="0"/>
              </a:rPr>
            </a:br>
            <a:r>
              <a:rPr lang="fi-FI" altLang="en-US">
                <a:latin typeface="Arial" panose="020B0604020202020204" pitchFamily="34" charset="0"/>
              </a:rPr>
              <a:t>tavoitteet</a:t>
            </a:r>
            <a:endParaRPr lang="en-GB" altLang="en-US">
              <a:latin typeface="Arial" panose="020B0604020202020204" pitchFamily="34" charset="0"/>
            </a:endParaRPr>
          </a:p>
        </p:txBody>
      </p:sp>
      <p:sp>
        <p:nvSpPr>
          <p:cNvPr id="79878" name="Rectangle 6">
            <a:extLst>
              <a:ext uri="{FF2B5EF4-FFF2-40B4-BE49-F238E27FC236}">
                <a16:creationId xmlns:a16="http://schemas.microsoft.com/office/drawing/2014/main" id="{7DEDDD67-EC81-1625-4C99-2EBC2FC0529C}"/>
              </a:ext>
            </a:extLst>
          </p:cNvPr>
          <p:cNvSpPr>
            <a:spLocks noChangeArrowheads="1"/>
          </p:cNvSpPr>
          <p:nvPr/>
        </p:nvSpPr>
        <p:spPr bwMode="auto">
          <a:xfrm>
            <a:off x="7010400" y="4038600"/>
            <a:ext cx="1905000" cy="1219200"/>
          </a:xfrm>
          <a:prstGeom prst="rect">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dirty="0">
                <a:latin typeface="Arial" panose="020B0604020202020204" pitchFamily="34" charset="0"/>
              </a:rPr>
              <a:t>Priorisoidut </a:t>
            </a:r>
            <a:br>
              <a:rPr lang="fi-FI" altLang="en-US" dirty="0">
                <a:latin typeface="Arial" panose="020B0604020202020204" pitchFamily="34" charset="0"/>
              </a:rPr>
            </a:br>
            <a:r>
              <a:rPr lang="fi-FI" altLang="en-US" dirty="0">
                <a:latin typeface="Arial" panose="020B0604020202020204" pitchFamily="34" charset="0"/>
              </a:rPr>
              <a:t>ratkaisut -  </a:t>
            </a:r>
          </a:p>
          <a:p>
            <a:pPr algn="ctr"/>
            <a:r>
              <a:rPr lang="fi-FI" altLang="en-US" dirty="0">
                <a:latin typeface="Arial" panose="020B0604020202020204" pitchFamily="34" charset="0"/>
              </a:rPr>
              <a:t>testausvälineet ja </a:t>
            </a:r>
            <a:br>
              <a:rPr lang="fi-FI" altLang="en-US" dirty="0">
                <a:latin typeface="Arial" panose="020B0604020202020204" pitchFamily="34" charset="0"/>
              </a:rPr>
            </a:br>
            <a:r>
              <a:rPr lang="fi-FI" altLang="en-US" dirty="0">
                <a:latin typeface="Arial" panose="020B0604020202020204" pitchFamily="34" charset="0"/>
              </a:rPr>
              <a:t>-ympäristö</a:t>
            </a:r>
            <a:endParaRPr lang="en-GB" altLang="en-US" dirty="0">
              <a:latin typeface="Arial" panose="020B0604020202020204" pitchFamily="34" charset="0"/>
            </a:endParaRPr>
          </a:p>
        </p:txBody>
      </p:sp>
      <p:sp>
        <p:nvSpPr>
          <p:cNvPr id="79879" name="Rectangle 7">
            <a:extLst>
              <a:ext uri="{FF2B5EF4-FFF2-40B4-BE49-F238E27FC236}">
                <a16:creationId xmlns:a16="http://schemas.microsoft.com/office/drawing/2014/main" id="{25B32235-19EC-EF10-A056-D1311DD74B40}"/>
              </a:ext>
            </a:extLst>
          </p:cNvPr>
          <p:cNvSpPr>
            <a:spLocks noChangeArrowheads="1"/>
          </p:cNvSpPr>
          <p:nvPr/>
        </p:nvSpPr>
        <p:spPr bwMode="auto">
          <a:xfrm>
            <a:off x="7010400" y="2514600"/>
            <a:ext cx="1905000" cy="1219200"/>
          </a:xfrm>
          <a:prstGeom prst="rect">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a:latin typeface="Arial" panose="020B0604020202020204" pitchFamily="34" charset="0"/>
              </a:rPr>
              <a:t>Priorisoidut </a:t>
            </a:r>
            <a:br>
              <a:rPr lang="fi-FI" altLang="en-US">
                <a:latin typeface="Arial" panose="020B0604020202020204" pitchFamily="34" charset="0"/>
              </a:rPr>
            </a:br>
            <a:r>
              <a:rPr lang="fi-FI" altLang="en-US">
                <a:latin typeface="Arial" panose="020B0604020202020204" pitchFamily="34" charset="0"/>
              </a:rPr>
              <a:t>ratkaisut -  </a:t>
            </a:r>
          </a:p>
          <a:p>
            <a:pPr algn="ctr"/>
            <a:r>
              <a:rPr lang="fi-FI" altLang="en-US">
                <a:latin typeface="Arial" panose="020B0604020202020204" pitchFamily="34" charset="0"/>
              </a:rPr>
              <a:t>testausprosessi</a:t>
            </a:r>
            <a:endParaRPr lang="en-GB" altLang="en-US">
              <a:latin typeface="Arial" panose="020B0604020202020204" pitchFamily="34" charset="0"/>
            </a:endParaRPr>
          </a:p>
        </p:txBody>
      </p:sp>
      <p:sp>
        <p:nvSpPr>
          <p:cNvPr id="79880" name="Rectangle 8">
            <a:extLst>
              <a:ext uri="{FF2B5EF4-FFF2-40B4-BE49-F238E27FC236}">
                <a16:creationId xmlns:a16="http://schemas.microsoft.com/office/drawing/2014/main" id="{B7F5DBBA-BE4A-3C6A-7994-B7E0D9AFEFC5}"/>
              </a:ext>
            </a:extLst>
          </p:cNvPr>
          <p:cNvSpPr>
            <a:spLocks noChangeArrowheads="1"/>
          </p:cNvSpPr>
          <p:nvPr/>
        </p:nvSpPr>
        <p:spPr bwMode="auto">
          <a:xfrm>
            <a:off x="2933700" y="3276600"/>
            <a:ext cx="1905000" cy="1219200"/>
          </a:xfrm>
          <a:prstGeom prst="rect">
            <a:avLst/>
          </a:prstGeom>
          <a:ln>
            <a:headEnd/>
            <a:tailEnd/>
          </a:ln>
        </p:spPr>
        <p:style>
          <a:lnRef idx="2">
            <a:schemeClr val="accent6">
              <a:shade val="15000"/>
            </a:schemeClr>
          </a:lnRef>
          <a:fillRef idx="1">
            <a:schemeClr val="accent6"/>
          </a:fillRef>
          <a:effectRef idx="0">
            <a:schemeClr val="accent6"/>
          </a:effectRef>
          <a:fontRef idx="minor">
            <a:schemeClr val="lt1"/>
          </a:fontRef>
        </p:style>
        <p:txBody>
          <a:bodyPr wrap="none" anchor="ctr"/>
          <a:lstStyle/>
          <a:p>
            <a:pPr algn="ctr"/>
            <a:r>
              <a:rPr lang="fi-FI" altLang="en-US">
                <a:latin typeface="Arial" panose="020B0604020202020204" pitchFamily="34" charset="0"/>
              </a:rPr>
              <a:t>Nykytila</a:t>
            </a:r>
            <a:endParaRPr lang="en-GB" altLang="en-US">
              <a:latin typeface="Arial" panose="020B0604020202020204" pitchFamily="34" charset="0"/>
            </a:endParaRPr>
          </a:p>
        </p:txBody>
      </p:sp>
      <p:sp>
        <p:nvSpPr>
          <p:cNvPr id="79881" name="Line 9">
            <a:extLst>
              <a:ext uri="{FF2B5EF4-FFF2-40B4-BE49-F238E27FC236}">
                <a16:creationId xmlns:a16="http://schemas.microsoft.com/office/drawing/2014/main" id="{394DBFB7-7DB5-8971-801F-FF04EFF7A230}"/>
              </a:ext>
            </a:extLst>
          </p:cNvPr>
          <p:cNvSpPr>
            <a:spLocks noChangeShapeType="1"/>
          </p:cNvSpPr>
          <p:nvPr/>
        </p:nvSpPr>
        <p:spPr bwMode="auto">
          <a:xfrm>
            <a:off x="2819400" y="3886200"/>
            <a:ext cx="6477000" cy="0"/>
          </a:xfrm>
          <a:prstGeom prst="line">
            <a:avLst/>
          </a:prstGeom>
          <a:noFill/>
          <a:ln w="28575">
            <a:solidFill>
              <a:srgbClr val="FF0000"/>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946" name="Rectangle 2">
            <a:extLst>
              <a:ext uri="{FF2B5EF4-FFF2-40B4-BE49-F238E27FC236}">
                <a16:creationId xmlns:a16="http://schemas.microsoft.com/office/drawing/2014/main" id="{C00CF257-57AE-9E34-A426-B055FADD93DD}"/>
              </a:ext>
            </a:extLst>
          </p:cNvPr>
          <p:cNvSpPr>
            <a:spLocks noGrp="1" noChangeArrowheads="1"/>
          </p:cNvSpPr>
          <p:nvPr>
            <p:ph type="title"/>
          </p:nvPr>
        </p:nvSpPr>
        <p:spPr/>
        <p:txBody>
          <a:bodyPr/>
          <a:lstStyle/>
          <a:p>
            <a:r>
              <a:rPr lang="fi-FI" altLang="en-US"/>
              <a:t>Valmiin mallit hyödyt ja riskit</a:t>
            </a:r>
          </a:p>
        </p:txBody>
      </p:sp>
      <p:sp>
        <p:nvSpPr>
          <p:cNvPr id="210947" name="Rectangle 3">
            <a:extLst>
              <a:ext uri="{FF2B5EF4-FFF2-40B4-BE49-F238E27FC236}">
                <a16:creationId xmlns:a16="http://schemas.microsoft.com/office/drawing/2014/main" id="{134927C0-0E6C-7034-9083-4BC995AA23C8}"/>
              </a:ext>
            </a:extLst>
          </p:cNvPr>
          <p:cNvSpPr>
            <a:spLocks noGrp="1" noChangeArrowheads="1"/>
          </p:cNvSpPr>
          <p:nvPr>
            <p:ph idx="1"/>
          </p:nvPr>
        </p:nvSpPr>
        <p:spPr/>
        <p:txBody>
          <a:bodyPr/>
          <a:lstStyle/>
          <a:p>
            <a:pPr algn="ctr">
              <a:lnSpc>
                <a:spcPct val="80000"/>
              </a:lnSpc>
              <a:buFontTx/>
              <a:buNone/>
            </a:pPr>
            <a:r>
              <a:rPr lang="fi-FI" altLang="en-US" sz="1800" b="1"/>
              <a:t>Hyödyt</a:t>
            </a:r>
          </a:p>
          <a:p>
            <a:pPr>
              <a:lnSpc>
                <a:spcPct val="80000"/>
              </a:lnSpc>
            </a:pPr>
            <a:r>
              <a:rPr lang="fi-FI" altLang="en-US" sz="1800"/>
              <a:t>Kokemuspohjaa aikaisemmista sovelluksista</a:t>
            </a:r>
          </a:p>
          <a:p>
            <a:pPr>
              <a:lnSpc>
                <a:spcPct val="80000"/>
              </a:lnSpc>
            </a:pPr>
            <a:r>
              <a:rPr lang="fi-FI" altLang="en-US" sz="1800"/>
              <a:t>Vertailukelpoisuus</a:t>
            </a:r>
          </a:p>
          <a:p>
            <a:pPr>
              <a:lnSpc>
                <a:spcPct val="80000"/>
              </a:lnSpc>
            </a:pPr>
            <a:r>
              <a:rPr lang="fi-FI" altLang="en-US" sz="1800"/>
              <a:t>Otetaan kantaa riippuvuuksiin</a:t>
            </a:r>
          </a:p>
          <a:p>
            <a:pPr>
              <a:lnSpc>
                <a:spcPct val="80000"/>
              </a:lnSpc>
            </a:pPr>
            <a:r>
              <a:rPr lang="fi-FI" altLang="en-US" sz="1800"/>
              <a:t>Otetaan kantaa kehitysjärjestykseen</a:t>
            </a:r>
          </a:p>
          <a:p>
            <a:pPr>
              <a:lnSpc>
                <a:spcPct val="80000"/>
              </a:lnSpc>
            </a:pPr>
            <a:r>
              <a:rPr lang="fi-FI" altLang="en-US" sz="1800"/>
              <a:t>Otetaan kantaa konkreettisiin parannusehdotuksiin</a:t>
            </a:r>
          </a:p>
        </p:txBody>
      </p:sp>
      <p:sp>
        <p:nvSpPr>
          <p:cNvPr id="210948" name="Rectangle 4">
            <a:extLst>
              <a:ext uri="{FF2B5EF4-FFF2-40B4-BE49-F238E27FC236}">
                <a16:creationId xmlns:a16="http://schemas.microsoft.com/office/drawing/2014/main" id="{9AF92893-B8AD-C059-0EC6-3A826A9ED116}"/>
              </a:ext>
            </a:extLst>
          </p:cNvPr>
          <p:cNvSpPr>
            <a:spLocks noGrp="1" noChangeArrowheads="1"/>
          </p:cNvSpPr>
          <p:nvPr>
            <p:ph idx="10"/>
          </p:nvPr>
        </p:nvSpPr>
        <p:spPr/>
        <p:txBody>
          <a:bodyPr>
            <a:normAutofit lnSpcReduction="10000"/>
          </a:bodyPr>
          <a:lstStyle/>
          <a:p>
            <a:pPr algn="ctr">
              <a:lnSpc>
                <a:spcPct val="80000"/>
              </a:lnSpc>
              <a:buFontTx/>
              <a:buNone/>
            </a:pPr>
            <a:r>
              <a:rPr lang="fi-FI" altLang="en-US" sz="1800" b="1"/>
              <a:t>Riskit</a:t>
            </a:r>
          </a:p>
          <a:p>
            <a:pPr>
              <a:lnSpc>
                <a:spcPct val="80000"/>
              </a:lnSpc>
            </a:pPr>
            <a:r>
              <a:rPr lang="fi-FI" altLang="en-US" sz="1800"/>
              <a:t>Kaavoihin kangistuminen</a:t>
            </a:r>
          </a:p>
          <a:p>
            <a:pPr lvl="1">
              <a:lnSpc>
                <a:spcPct val="80000"/>
              </a:lnSpc>
            </a:pPr>
            <a:r>
              <a:rPr lang="fi-FI" altLang="en-US" sz="1600"/>
              <a:t>Priorisointi häviää</a:t>
            </a:r>
          </a:p>
          <a:p>
            <a:pPr>
              <a:lnSpc>
                <a:spcPct val="80000"/>
              </a:lnSpc>
            </a:pPr>
            <a:r>
              <a:rPr lang="fi-FI" altLang="en-US" sz="1800"/>
              <a:t>Tavoitteen hukkaaminen</a:t>
            </a:r>
          </a:p>
          <a:p>
            <a:pPr lvl="1">
              <a:lnSpc>
                <a:spcPct val="80000"/>
              </a:lnSpc>
            </a:pPr>
            <a:r>
              <a:rPr lang="fi-FI" altLang="en-US" sz="1600"/>
              <a:t>Motivaatio häviää</a:t>
            </a:r>
          </a:p>
          <a:p>
            <a:pPr lvl="1">
              <a:lnSpc>
                <a:spcPct val="80000"/>
              </a:lnSpc>
            </a:pPr>
            <a:r>
              <a:rPr lang="fi-FI" altLang="en-US" sz="1600"/>
              <a:t>Kehittämisen suunnan tarkastus ja hienosäätö puuttuu</a:t>
            </a:r>
          </a:p>
          <a:p>
            <a:pPr>
              <a:lnSpc>
                <a:spcPct val="80000"/>
              </a:lnSpc>
            </a:pPr>
            <a:r>
              <a:rPr lang="fi-FI" altLang="en-US" sz="1800"/>
              <a:t>Hyvän toimintatavan istuttaminen väärään ympäristöön</a:t>
            </a:r>
          </a:p>
          <a:p>
            <a:pPr lvl="1">
              <a:lnSpc>
                <a:spcPct val="80000"/>
              </a:lnSpc>
            </a:pPr>
            <a:r>
              <a:rPr lang="fi-FI" altLang="en-US" sz="1600">
                <a:sym typeface="Wingdings" pitchFamily="2" charset="2"/>
              </a:rPr>
              <a:t>Hyödyt jäävät tulematta</a:t>
            </a:r>
          </a:p>
          <a:p>
            <a:pPr>
              <a:lnSpc>
                <a:spcPct val="80000"/>
              </a:lnSpc>
            </a:pPr>
            <a:r>
              <a:rPr lang="fi-FI" altLang="en-US" sz="1800">
                <a:sym typeface="Wingdings" pitchFamily="2" charset="2"/>
              </a:rPr>
              <a:t>Mallin ongelmille sokeutuminen</a:t>
            </a:r>
          </a:p>
          <a:p>
            <a:pPr lvl="1">
              <a:lnSpc>
                <a:spcPct val="80000"/>
              </a:lnSpc>
            </a:pPr>
            <a:r>
              <a:rPr lang="fi-FI" altLang="en-US" sz="1600">
                <a:sym typeface="Wingdings" pitchFamily="2" charset="2"/>
              </a:rPr>
              <a:t>Ei ole täydellistä mallia</a:t>
            </a:r>
          </a:p>
          <a:p>
            <a:pPr>
              <a:lnSpc>
                <a:spcPct val="80000"/>
              </a:lnSpc>
            </a:pPr>
            <a:r>
              <a:rPr lang="fi-FI" altLang="en-US" sz="1800">
                <a:sym typeface="Wingdings" pitchFamily="2" charset="2"/>
              </a:rPr>
              <a:t>Puuttuu jokin perspektiivi</a:t>
            </a:r>
          </a:p>
          <a:p>
            <a:pPr lvl="1">
              <a:lnSpc>
                <a:spcPct val="80000"/>
              </a:lnSpc>
            </a:pPr>
            <a:r>
              <a:rPr lang="fi-FI" altLang="en-US" sz="1600">
                <a:sym typeface="Wingdings" pitchFamily="2" charset="2"/>
              </a:rPr>
              <a:t>Jos asiaa ei tunnisteta tai erikseen nimetä, sen toteutus jää hiljaisen tiedon ja mukanaolijoiden osaamisen varaan</a:t>
            </a:r>
          </a:p>
          <a:p>
            <a:pPr>
              <a:lnSpc>
                <a:spcPct val="80000"/>
              </a:lnSpc>
              <a:buFont typeface="Wingdings" pitchFamily="2" charset="2"/>
              <a:buChar char="à"/>
            </a:pPr>
            <a:endParaRPr lang="fi-FI" altLang="en-US" sz="1800"/>
          </a:p>
          <a:p>
            <a:pPr>
              <a:lnSpc>
                <a:spcPct val="80000"/>
              </a:lnSpc>
            </a:pPr>
            <a:endParaRPr lang="en-US" altLang="en-US" sz="1600"/>
          </a:p>
        </p:txBody>
      </p:sp>
      <p:sp>
        <p:nvSpPr>
          <p:cNvPr id="2" name="Date Placeholder 4">
            <a:extLst>
              <a:ext uri="{FF2B5EF4-FFF2-40B4-BE49-F238E27FC236}">
                <a16:creationId xmlns:a16="http://schemas.microsoft.com/office/drawing/2014/main" id="{7192A252-F37E-129F-A16A-1A860106CF71}"/>
              </a:ext>
            </a:extLst>
          </p:cNvPr>
          <p:cNvSpPr>
            <a:spLocks noGrp="1"/>
          </p:cNvSpPr>
          <p:nvPr>
            <p:ph type="dt" sz="half" idx="4294967295"/>
          </p:nvPr>
        </p:nvSpPr>
        <p:spPr>
          <a:xfrm>
            <a:off x="0" y="0"/>
            <a:ext cx="0" cy="0"/>
          </a:xfrm>
        </p:spPr>
        <p:txBody>
          <a:bodyPr/>
          <a:lstStyle/>
          <a:p>
            <a:r>
              <a:rPr lang="fi-FI" altLang="en-US"/>
              <a:t> </a:t>
            </a:r>
            <a:endParaRPr lang="en-US" altLang="en-US"/>
          </a:p>
        </p:txBody>
      </p:sp>
      <p:sp>
        <p:nvSpPr>
          <p:cNvPr id="210949" name="Rectangle 5">
            <a:extLst>
              <a:ext uri="{FF2B5EF4-FFF2-40B4-BE49-F238E27FC236}">
                <a16:creationId xmlns:a16="http://schemas.microsoft.com/office/drawing/2014/main" id="{C264BDD8-0B83-98F7-4982-42C4AD4957C0}"/>
              </a:ext>
            </a:extLst>
          </p:cNvPr>
          <p:cNvSpPr>
            <a:spLocks noChangeArrowheads="1"/>
          </p:cNvSpPr>
          <p:nvPr/>
        </p:nvSpPr>
        <p:spPr bwMode="black">
          <a:xfrm rot="10800000" flipV="1">
            <a:off x="1422129" y="4798152"/>
            <a:ext cx="4176713" cy="1273175"/>
          </a:xfrm>
          <a:prstGeom prst="rect">
            <a:avLst/>
          </a:prstGeom>
          <a:solidFill>
            <a:schemeClr val="accent1"/>
          </a:solidFill>
          <a:ln w="12700">
            <a:solidFill>
              <a:schemeClr val="tx1"/>
            </a:solidFill>
            <a:miter lim="800000"/>
            <a:headEnd/>
            <a:tailEnd/>
          </a:ln>
          <a:effectLst>
            <a:outerShdw dist="107763" dir="18900000" algn="ctr" rotWithShape="0">
              <a:schemeClr val="bg2">
                <a:alpha val="50000"/>
              </a:schemeClr>
            </a:outerShdw>
          </a:effectLst>
        </p:spPr>
        <p:txBody>
          <a:bodyPr lIns="0" tIns="0" rIns="90000" bIns="46800" anchor="ctr"/>
          <a:lstStyle/>
          <a:p>
            <a:pPr algn="ctr"/>
            <a:r>
              <a:rPr lang="fi-FI" altLang="en-US"/>
              <a:t>Mallit ovat edes jonkinlaisia jäsennyksiä monipuoliseen kenttään - tarkistuslista</a:t>
            </a:r>
            <a:endParaRPr lang="en-US"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6E632C95-2641-063F-605D-0416E3712452}"/>
              </a:ext>
            </a:extLst>
          </p:cNvPr>
          <p:cNvSpPr>
            <a:spLocks noGrp="1" noChangeArrowheads="1"/>
          </p:cNvSpPr>
          <p:nvPr>
            <p:ph type="title"/>
          </p:nvPr>
        </p:nvSpPr>
        <p:spPr/>
        <p:txBody>
          <a:bodyPr/>
          <a:lstStyle/>
          <a:p>
            <a:r>
              <a:rPr lang="fi-FI" altLang="en-US"/>
              <a:t>Sisältö</a:t>
            </a:r>
            <a:endParaRPr lang="en-US" altLang="en-US"/>
          </a:p>
        </p:txBody>
      </p:sp>
      <p:sp>
        <p:nvSpPr>
          <p:cNvPr id="6147" name="Rectangle 3">
            <a:extLst>
              <a:ext uri="{FF2B5EF4-FFF2-40B4-BE49-F238E27FC236}">
                <a16:creationId xmlns:a16="http://schemas.microsoft.com/office/drawing/2014/main" id="{05008356-9F8D-EDD5-5DF6-181C7B116114}"/>
              </a:ext>
            </a:extLst>
          </p:cNvPr>
          <p:cNvSpPr>
            <a:spLocks noGrp="1" noChangeArrowheads="1"/>
          </p:cNvSpPr>
          <p:nvPr>
            <p:ph idx="1"/>
          </p:nvPr>
        </p:nvSpPr>
        <p:spPr/>
        <p:txBody>
          <a:bodyPr>
            <a:normAutofit/>
          </a:bodyPr>
          <a:lstStyle/>
          <a:p>
            <a:r>
              <a:rPr lang="fi-FI" altLang="en-US" sz="4000" dirty="0"/>
              <a:t>Mistä testausprosessi koostuu</a:t>
            </a:r>
          </a:p>
          <a:p>
            <a:r>
              <a:rPr lang="fi-FI" altLang="en-US" sz="4000" dirty="0"/>
              <a:t>Testausprosessin arviointi</a:t>
            </a:r>
          </a:p>
          <a:p>
            <a:r>
              <a:rPr lang="fi-FI" altLang="en-US" sz="4000" dirty="0"/>
              <a:t>Muutostavoitteiden asettaminen</a:t>
            </a:r>
          </a:p>
          <a:p>
            <a:endParaRPr lang="en-US" altLang="en-US" sz="4000" dirty="0"/>
          </a:p>
        </p:txBody>
      </p:sp>
      <p:sp>
        <p:nvSpPr>
          <p:cNvPr id="2" name="Date Placeholder 3">
            <a:extLst>
              <a:ext uri="{FF2B5EF4-FFF2-40B4-BE49-F238E27FC236}">
                <a16:creationId xmlns:a16="http://schemas.microsoft.com/office/drawing/2014/main" id="{3A695124-37CB-8952-53DD-17F113A88C01}"/>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34E90D35-AA49-9BD7-AD17-F1A2591C23C9}"/>
              </a:ext>
            </a:extLst>
          </p:cNvPr>
          <p:cNvSpPr>
            <a:spLocks noGrp="1"/>
          </p:cNvSpPr>
          <p:nvPr>
            <p:ph type="dt" sz="half" idx="10"/>
          </p:nvPr>
        </p:nvSpPr>
        <p:spPr/>
        <p:txBody>
          <a:bodyPr/>
          <a:lstStyle/>
          <a:p>
            <a:r>
              <a:rPr lang="fi-FI" altLang="en-US"/>
              <a:t> </a:t>
            </a:r>
            <a:endParaRPr lang="en-US" altLang="en-US"/>
          </a:p>
        </p:txBody>
      </p:sp>
      <p:sp>
        <p:nvSpPr>
          <p:cNvPr id="168962" name="Rectangle 2">
            <a:extLst>
              <a:ext uri="{FF2B5EF4-FFF2-40B4-BE49-F238E27FC236}">
                <a16:creationId xmlns:a16="http://schemas.microsoft.com/office/drawing/2014/main" id="{B8D45127-1634-F0BF-AE98-6CCC60C65DF3}"/>
              </a:ext>
            </a:extLst>
          </p:cNvPr>
          <p:cNvSpPr>
            <a:spLocks noGrp="1" noChangeArrowheads="1"/>
          </p:cNvSpPr>
          <p:nvPr>
            <p:ph type="title"/>
          </p:nvPr>
        </p:nvSpPr>
        <p:spPr/>
        <p:txBody>
          <a:bodyPr/>
          <a:lstStyle/>
          <a:p>
            <a:r>
              <a:rPr lang="fi-FI" altLang="en-US"/>
              <a:t>Arviointimalleja testaukselle</a:t>
            </a:r>
            <a:endParaRPr lang="en-GB" altLang="en-US"/>
          </a:p>
        </p:txBody>
      </p:sp>
      <p:sp>
        <p:nvSpPr>
          <p:cNvPr id="168963" name="Rectangle 3">
            <a:extLst>
              <a:ext uri="{FF2B5EF4-FFF2-40B4-BE49-F238E27FC236}">
                <a16:creationId xmlns:a16="http://schemas.microsoft.com/office/drawing/2014/main" id="{AB02CE12-1431-F7D0-9F2B-67302E63AA10}"/>
              </a:ext>
            </a:extLst>
          </p:cNvPr>
          <p:cNvSpPr>
            <a:spLocks noGrp="1" noChangeArrowheads="1"/>
          </p:cNvSpPr>
          <p:nvPr>
            <p:ph type="body" idx="1"/>
          </p:nvPr>
        </p:nvSpPr>
        <p:spPr/>
        <p:txBody>
          <a:bodyPr/>
          <a:lstStyle/>
          <a:p>
            <a:pPr>
              <a:lnSpc>
                <a:spcPct val="80000"/>
              </a:lnSpc>
            </a:pPr>
            <a:r>
              <a:rPr lang="fi-FI" altLang="en-US"/>
              <a:t>Test Process Improvement (TPI)</a:t>
            </a:r>
          </a:p>
          <a:p>
            <a:pPr lvl="1">
              <a:lnSpc>
                <a:spcPct val="80000"/>
              </a:lnSpc>
            </a:pPr>
            <a:r>
              <a:rPr lang="fi-FI" altLang="en-US"/>
              <a:t>suom. testausprosessin parantaminen</a:t>
            </a:r>
          </a:p>
          <a:p>
            <a:pPr>
              <a:lnSpc>
                <a:spcPct val="80000"/>
              </a:lnSpc>
            </a:pPr>
            <a:r>
              <a:rPr lang="fi-FI" altLang="en-US"/>
              <a:t>Testability Maturity Model (TMM)</a:t>
            </a:r>
          </a:p>
          <a:p>
            <a:pPr lvl="1">
              <a:lnSpc>
                <a:spcPct val="80000"/>
              </a:lnSpc>
            </a:pPr>
            <a:r>
              <a:rPr lang="fi-FI" altLang="en-US"/>
              <a:t>suom. testattavuuden kypsyysmalli</a:t>
            </a:r>
          </a:p>
          <a:p>
            <a:pPr>
              <a:lnSpc>
                <a:spcPct val="80000"/>
              </a:lnSpc>
            </a:pPr>
            <a:r>
              <a:rPr lang="fi-FI" altLang="en-US"/>
              <a:t>Testing Maturity Model (TMM)</a:t>
            </a:r>
          </a:p>
          <a:p>
            <a:pPr lvl="1">
              <a:lnSpc>
                <a:spcPct val="80000"/>
              </a:lnSpc>
            </a:pPr>
            <a:r>
              <a:rPr lang="fi-FI" altLang="en-US"/>
              <a:t>suom. testauksen kypsyysmalli</a:t>
            </a:r>
          </a:p>
          <a:p>
            <a:pPr>
              <a:lnSpc>
                <a:spcPct val="80000"/>
              </a:lnSpc>
            </a:pPr>
            <a:r>
              <a:rPr lang="fi-FI" altLang="en-US"/>
              <a:t>Test Organization Maturity Model (TOM)</a:t>
            </a:r>
          </a:p>
          <a:p>
            <a:pPr lvl="1">
              <a:lnSpc>
                <a:spcPct val="80000"/>
              </a:lnSpc>
            </a:pPr>
            <a:r>
              <a:rPr lang="fi-FI" altLang="en-US"/>
              <a:t>suom. testausorganisaation kypsyysmalli</a:t>
            </a:r>
          </a:p>
          <a:p>
            <a:pPr>
              <a:lnSpc>
                <a:spcPct val="80000"/>
              </a:lnSpc>
            </a:pPr>
            <a:r>
              <a:rPr lang="fi-FI" altLang="en-US"/>
              <a:t>Test Improvement Model (TIM)</a:t>
            </a:r>
          </a:p>
          <a:p>
            <a:pPr lvl="1">
              <a:lnSpc>
                <a:spcPct val="80000"/>
              </a:lnSpc>
            </a:pPr>
            <a:r>
              <a:rPr lang="fi-FI" altLang="en-US"/>
              <a:t>suom. testauksen parantamismalli</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C6E4DCC1-9D0C-B3C5-0675-C24C511BDD1E}"/>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169986" name="Rectangle 2">
            <a:extLst>
              <a:ext uri="{FF2B5EF4-FFF2-40B4-BE49-F238E27FC236}">
                <a16:creationId xmlns:a16="http://schemas.microsoft.com/office/drawing/2014/main" id="{1B112E5E-3A87-F202-1EA9-2AC9742CCC29}"/>
              </a:ext>
            </a:extLst>
          </p:cNvPr>
          <p:cNvSpPr>
            <a:spLocks noGrp="1" noChangeArrowheads="1"/>
          </p:cNvSpPr>
          <p:nvPr>
            <p:ph type="title"/>
          </p:nvPr>
        </p:nvSpPr>
        <p:spPr/>
        <p:txBody>
          <a:bodyPr/>
          <a:lstStyle/>
          <a:p>
            <a:r>
              <a:rPr lang="fi-FI" altLang="en-US" sz="3600"/>
              <a:t>Historia pähkinänkuoressa</a:t>
            </a:r>
            <a:endParaRPr lang="en-GB" altLang="en-US" sz="3600"/>
          </a:p>
        </p:txBody>
      </p:sp>
      <p:sp>
        <p:nvSpPr>
          <p:cNvPr id="169987" name="Text Box 3">
            <a:extLst>
              <a:ext uri="{FF2B5EF4-FFF2-40B4-BE49-F238E27FC236}">
                <a16:creationId xmlns:a16="http://schemas.microsoft.com/office/drawing/2014/main" id="{E52B3824-6440-B38E-1783-B040C50D75D8}"/>
              </a:ext>
            </a:extLst>
          </p:cNvPr>
          <p:cNvSpPr txBox="1">
            <a:spLocks noChangeArrowheads="1"/>
          </p:cNvSpPr>
          <p:nvPr/>
        </p:nvSpPr>
        <p:spPr bwMode="auto">
          <a:xfrm>
            <a:off x="2286000" y="5518151"/>
            <a:ext cx="220980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Ericson, Subotic, Ursin: Test Improvement Model (TIM) </a:t>
            </a:r>
            <a:br>
              <a:rPr lang="fi-FI" altLang="en-US" sz="1400">
                <a:latin typeface="Arial" panose="020B0604020202020204" pitchFamily="34" charset="0"/>
              </a:rPr>
            </a:br>
            <a:r>
              <a:rPr lang="fi-FI" altLang="en-US" sz="1400" b="1">
                <a:latin typeface="Arial" panose="020B0604020202020204" pitchFamily="34" charset="0"/>
              </a:rPr>
              <a:t>1996</a:t>
            </a:r>
            <a:endParaRPr lang="en-GB" altLang="en-US" sz="1400" b="1">
              <a:latin typeface="Arial" panose="020B0604020202020204" pitchFamily="34" charset="0"/>
            </a:endParaRPr>
          </a:p>
        </p:txBody>
      </p:sp>
      <p:sp>
        <p:nvSpPr>
          <p:cNvPr id="169988" name="Text Box 4">
            <a:extLst>
              <a:ext uri="{FF2B5EF4-FFF2-40B4-BE49-F238E27FC236}">
                <a16:creationId xmlns:a16="http://schemas.microsoft.com/office/drawing/2014/main" id="{CF859689-D300-11D2-AB00-026CE4F0F05E}"/>
              </a:ext>
            </a:extLst>
          </p:cNvPr>
          <p:cNvSpPr txBox="1">
            <a:spLocks noChangeArrowheads="1"/>
          </p:cNvSpPr>
          <p:nvPr/>
        </p:nvSpPr>
        <p:spPr bwMode="auto">
          <a:xfrm>
            <a:off x="6705600" y="5257800"/>
            <a:ext cx="251460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Koomen, Pol: Test Process Improvement (TPI)</a:t>
            </a:r>
            <a:br>
              <a:rPr lang="fi-FI" altLang="en-US" sz="1400">
                <a:latin typeface="Arial" panose="020B0604020202020204" pitchFamily="34" charset="0"/>
              </a:rPr>
            </a:br>
            <a:r>
              <a:rPr lang="fi-FI" altLang="en-US" sz="1400" b="1">
                <a:latin typeface="Arial" panose="020B0604020202020204" pitchFamily="34" charset="0"/>
              </a:rPr>
              <a:t>1997</a:t>
            </a:r>
            <a:endParaRPr lang="en-GB" altLang="en-US" sz="1400" b="1">
              <a:latin typeface="Arial" panose="020B0604020202020204" pitchFamily="34" charset="0"/>
            </a:endParaRPr>
          </a:p>
        </p:txBody>
      </p:sp>
      <p:sp>
        <p:nvSpPr>
          <p:cNvPr id="169989" name="Text Box 5">
            <a:extLst>
              <a:ext uri="{FF2B5EF4-FFF2-40B4-BE49-F238E27FC236}">
                <a16:creationId xmlns:a16="http://schemas.microsoft.com/office/drawing/2014/main" id="{22679F58-9767-A5E9-18F2-8887509A7395}"/>
              </a:ext>
            </a:extLst>
          </p:cNvPr>
          <p:cNvSpPr txBox="1">
            <a:spLocks noChangeArrowheads="1"/>
          </p:cNvSpPr>
          <p:nvPr/>
        </p:nvSpPr>
        <p:spPr bwMode="auto">
          <a:xfrm>
            <a:off x="3048000" y="3384550"/>
            <a:ext cx="220980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Gelperin: Testability Maturity Model (TMM)</a:t>
            </a:r>
            <a:br>
              <a:rPr lang="fi-FI" altLang="en-US" sz="1400">
                <a:latin typeface="Arial" panose="020B0604020202020204" pitchFamily="34" charset="0"/>
              </a:rPr>
            </a:br>
            <a:r>
              <a:rPr lang="fi-FI" altLang="en-US" sz="1400" b="1">
                <a:latin typeface="Arial" panose="020B0604020202020204" pitchFamily="34" charset="0"/>
              </a:rPr>
              <a:t>1996</a:t>
            </a:r>
            <a:endParaRPr lang="en-GB" altLang="en-US" sz="1400" b="1">
              <a:latin typeface="Arial" panose="020B0604020202020204" pitchFamily="34" charset="0"/>
            </a:endParaRPr>
          </a:p>
        </p:txBody>
      </p:sp>
      <p:sp>
        <p:nvSpPr>
          <p:cNvPr id="169990" name="Line 6">
            <a:extLst>
              <a:ext uri="{FF2B5EF4-FFF2-40B4-BE49-F238E27FC236}">
                <a16:creationId xmlns:a16="http://schemas.microsoft.com/office/drawing/2014/main" id="{2BD6BEC1-2755-6FCE-9AF4-685CC95A2C3A}"/>
              </a:ext>
            </a:extLst>
          </p:cNvPr>
          <p:cNvSpPr>
            <a:spLocks noChangeShapeType="1"/>
          </p:cNvSpPr>
          <p:nvPr/>
        </p:nvSpPr>
        <p:spPr bwMode="auto">
          <a:xfrm flipH="1">
            <a:off x="3352800" y="4146550"/>
            <a:ext cx="533400" cy="1295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9991" name="Text Box 7">
            <a:extLst>
              <a:ext uri="{FF2B5EF4-FFF2-40B4-BE49-F238E27FC236}">
                <a16:creationId xmlns:a16="http://schemas.microsoft.com/office/drawing/2014/main" id="{0C65852F-0FEF-3135-3062-112C5446575A}"/>
              </a:ext>
            </a:extLst>
          </p:cNvPr>
          <p:cNvSpPr txBox="1">
            <a:spLocks noChangeArrowheads="1"/>
          </p:cNvSpPr>
          <p:nvPr/>
        </p:nvSpPr>
        <p:spPr bwMode="auto">
          <a:xfrm>
            <a:off x="2057400" y="1676401"/>
            <a:ext cx="182880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Gelperin, Hetzel: Evolutionary Testing Model</a:t>
            </a:r>
            <a:br>
              <a:rPr lang="fi-FI" altLang="en-US" sz="1400">
                <a:latin typeface="Arial" panose="020B0604020202020204" pitchFamily="34" charset="0"/>
              </a:rPr>
            </a:br>
            <a:r>
              <a:rPr lang="fi-FI" altLang="en-US" sz="1400" b="1">
                <a:latin typeface="Arial" panose="020B0604020202020204" pitchFamily="34" charset="0"/>
              </a:rPr>
              <a:t>1988</a:t>
            </a:r>
            <a:endParaRPr lang="en-GB" altLang="en-US" sz="1400" b="1">
              <a:latin typeface="Arial" panose="020B0604020202020204" pitchFamily="34" charset="0"/>
            </a:endParaRPr>
          </a:p>
        </p:txBody>
      </p:sp>
      <p:sp>
        <p:nvSpPr>
          <p:cNvPr id="169992" name="Text Box 8">
            <a:extLst>
              <a:ext uri="{FF2B5EF4-FFF2-40B4-BE49-F238E27FC236}">
                <a16:creationId xmlns:a16="http://schemas.microsoft.com/office/drawing/2014/main" id="{E14EE1B5-F55E-1A9D-DB9F-FB5791A97981}"/>
              </a:ext>
            </a:extLst>
          </p:cNvPr>
          <p:cNvSpPr txBox="1">
            <a:spLocks noChangeArrowheads="1"/>
          </p:cNvSpPr>
          <p:nvPr/>
        </p:nvSpPr>
        <p:spPr bwMode="auto">
          <a:xfrm>
            <a:off x="4267200" y="1295401"/>
            <a:ext cx="190500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Paulk: Capability Maturity Model (CMM)</a:t>
            </a:r>
            <a:br>
              <a:rPr lang="fi-FI" altLang="en-US" sz="1400">
                <a:latin typeface="Arial" panose="020B0604020202020204" pitchFamily="34" charset="0"/>
              </a:rPr>
            </a:br>
            <a:r>
              <a:rPr lang="fi-FI" altLang="en-US" sz="1400" b="1">
                <a:latin typeface="Arial" panose="020B0604020202020204" pitchFamily="34" charset="0"/>
              </a:rPr>
              <a:t>1993</a:t>
            </a:r>
            <a:endParaRPr lang="en-GB" altLang="en-US" sz="1400" b="1">
              <a:latin typeface="Arial" panose="020B0604020202020204" pitchFamily="34" charset="0"/>
            </a:endParaRPr>
          </a:p>
        </p:txBody>
      </p:sp>
      <p:sp>
        <p:nvSpPr>
          <p:cNvPr id="169993" name="Text Box 9">
            <a:extLst>
              <a:ext uri="{FF2B5EF4-FFF2-40B4-BE49-F238E27FC236}">
                <a16:creationId xmlns:a16="http://schemas.microsoft.com/office/drawing/2014/main" id="{D03A0EAA-675F-321E-D95E-1C12E199A061}"/>
              </a:ext>
            </a:extLst>
          </p:cNvPr>
          <p:cNvSpPr txBox="1">
            <a:spLocks noChangeArrowheads="1"/>
          </p:cNvSpPr>
          <p:nvPr/>
        </p:nvSpPr>
        <p:spPr bwMode="auto">
          <a:xfrm>
            <a:off x="7315200" y="1143001"/>
            <a:ext cx="1981200" cy="95410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Beizer: Progressive phases of testers’ mental model</a:t>
            </a:r>
            <a:br>
              <a:rPr lang="fi-FI" altLang="en-US" sz="1400">
                <a:latin typeface="Arial" panose="020B0604020202020204" pitchFamily="34" charset="0"/>
              </a:rPr>
            </a:br>
            <a:r>
              <a:rPr lang="fi-FI" altLang="en-US" sz="1400" b="1">
                <a:latin typeface="Arial" panose="020B0604020202020204" pitchFamily="34" charset="0"/>
              </a:rPr>
              <a:t>1990</a:t>
            </a:r>
            <a:endParaRPr lang="en-GB" altLang="en-US" sz="1400" b="1">
              <a:latin typeface="Arial" panose="020B0604020202020204" pitchFamily="34" charset="0"/>
            </a:endParaRPr>
          </a:p>
        </p:txBody>
      </p:sp>
      <p:sp>
        <p:nvSpPr>
          <p:cNvPr id="169994" name="Line 10">
            <a:extLst>
              <a:ext uri="{FF2B5EF4-FFF2-40B4-BE49-F238E27FC236}">
                <a16:creationId xmlns:a16="http://schemas.microsoft.com/office/drawing/2014/main" id="{D5E5F47F-7821-84CC-21BA-84AE43AC525C}"/>
              </a:ext>
            </a:extLst>
          </p:cNvPr>
          <p:cNvSpPr>
            <a:spLocks noChangeShapeType="1"/>
          </p:cNvSpPr>
          <p:nvPr/>
        </p:nvSpPr>
        <p:spPr bwMode="auto">
          <a:xfrm>
            <a:off x="2895600" y="2590800"/>
            <a:ext cx="381000" cy="9906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9995" name="Line 11">
            <a:extLst>
              <a:ext uri="{FF2B5EF4-FFF2-40B4-BE49-F238E27FC236}">
                <a16:creationId xmlns:a16="http://schemas.microsoft.com/office/drawing/2014/main" id="{B40B9D40-3C8F-4B84-FC95-B0B29C9CC1D4}"/>
              </a:ext>
            </a:extLst>
          </p:cNvPr>
          <p:cNvSpPr>
            <a:spLocks noChangeShapeType="1"/>
          </p:cNvSpPr>
          <p:nvPr/>
        </p:nvSpPr>
        <p:spPr bwMode="auto">
          <a:xfrm flipH="1">
            <a:off x="4495800" y="2286000"/>
            <a:ext cx="609600" cy="11430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69996" name="Text Box 12">
            <a:extLst>
              <a:ext uri="{FF2B5EF4-FFF2-40B4-BE49-F238E27FC236}">
                <a16:creationId xmlns:a16="http://schemas.microsoft.com/office/drawing/2014/main" id="{7C17AA6D-1258-BC2D-CE9B-FF9EEC572910}"/>
              </a:ext>
            </a:extLst>
          </p:cNvPr>
          <p:cNvSpPr txBox="1">
            <a:spLocks noChangeArrowheads="1"/>
          </p:cNvSpPr>
          <p:nvPr/>
        </p:nvSpPr>
        <p:spPr bwMode="auto">
          <a:xfrm>
            <a:off x="6400800" y="2971800"/>
            <a:ext cx="266700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Burnstein: Testing Maturity Model (TMM)</a:t>
            </a:r>
            <a:br>
              <a:rPr lang="fi-FI" altLang="en-US" sz="1400">
                <a:latin typeface="Arial" panose="020B0604020202020204" pitchFamily="34" charset="0"/>
              </a:rPr>
            </a:br>
            <a:r>
              <a:rPr lang="fi-FI" altLang="en-US" sz="1400" b="1">
                <a:latin typeface="Arial" panose="020B0604020202020204" pitchFamily="34" charset="0"/>
              </a:rPr>
              <a:t>1996</a:t>
            </a:r>
            <a:endParaRPr lang="en-GB" altLang="en-US" sz="1400" b="1">
              <a:latin typeface="Arial" panose="020B0604020202020204" pitchFamily="34" charset="0"/>
            </a:endParaRPr>
          </a:p>
        </p:txBody>
      </p:sp>
      <p:cxnSp>
        <p:nvCxnSpPr>
          <p:cNvPr id="169997" name="AutoShape 13">
            <a:extLst>
              <a:ext uri="{FF2B5EF4-FFF2-40B4-BE49-F238E27FC236}">
                <a16:creationId xmlns:a16="http://schemas.microsoft.com/office/drawing/2014/main" id="{3C4EA066-FEA5-5ADD-7B35-B56F0EFB7AEF}"/>
              </a:ext>
            </a:extLst>
          </p:cNvPr>
          <p:cNvCxnSpPr>
            <a:cxnSpLocks noChangeShapeType="1"/>
            <a:stCxn id="169991" idx="2"/>
            <a:endCxn id="169996" idx="1"/>
          </p:cNvCxnSpPr>
          <p:nvPr/>
        </p:nvCxnSpPr>
        <p:spPr bwMode="auto">
          <a:xfrm rot="16200000" flipH="1">
            <a:off x="4330989" y="1271319"/>
            <a:ext cx="710625" cy="3429000"/>
          </a:xfrm>
          <a:prstGeom prst="curvedConnector2">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9998" name="AutoShape 14">
            <a:extLst>
              <a:ext uri="{FF2B5EF4-FFF2-40B4-BE49-F238E27FC236}">
                <a16:creationId xmlns:a16="http://schemas.microsoft.com/office/drawing/2014/main" id="{B2B0BFBE-E437-7FEE-876C-2C931AD7EB31}"/>
              </a:ext>
            </a:extLst>
          </p:cNvPr>
          <p:cNvCxnSpPr>
            <a:cxnSpLocks noChangeShapeType="1"/>
            <a:stCxn id="169992" idx="2"/>
            <a:endCxn id="169996" idx="0"/>
          </p:cNvCxnSpPr>
          <p:nvPr/>
        </p:nvCxnSpPr>
        <p:spPr bwMode="auto">
          <a:xfrm rot="16200000" flipH="1">
            <a:off x="6115855" y="1353353"/>
            <a:ext cx="722293" cy="2514600"/>
          </a:xfrm>
          <a:prstGeom prst="curvedConnector3">
            <a:avLst>
              <a:gd name="adj1" fmla="val 50000"/>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9999" name="Line 15">
            <a:extLst>
              <a:ext uri="{FF2B5EF4-FFF2-40B4-BE49-F238E27FC236}">
                <a16:creationId xmlns:a16="http://schemas.microsoft.com/office/drawing/2014/main" id="{5B3AE960-F868-8A70-4229-EB63B99342A6}"/>
              </a:ext>
            </a:extLst>
          </p:cNvPr>
          <p:cNvSpPr>
            <a:spLocks noChangeShapeType="1"/>
          </p:cNvSpPr>
          <p:nvPr/>
        </p:nvSpPr>
        <p:spPr bwMode="auto">
          <a:xfrm flipH="1">
            <a:off x="8001000" y="2133600"/>
            <a:ext cx="228600" cy="8382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170000" name="Text Box 16">
            <a:extLst>
              <a:ext uri="{FF2B5EF4-FFF2-40B4-BE49-F238E27FC236}">
                <a16:creationId xmlns:a16="http://schemas.microsoft.com/office/drawing/2014/main" id="{4B241A23-0721-6685-1CFA-48A352434263}"/>
              </a:ext>
            </a:extLst>
          </p:cNvPr>
          <p:cNvSpPr txBox="1">
            <a:spLocks noChangeArrowheads="1"/>
          </p:cNvSpPr>
          <p:nvPr/>
        </p:nvSpPr>
        <p:spPr bwMode="auto">
          <a:xfrm>
            <a:off x="8153400" y="3667126"/>
            <a:ext cx="2438400" cy="981075"/>
          </a:xfrm>
          <a:prstGeom prst="rect">
            <a:avLst/>
          </a:prstGeom>
          <a:noFill/>
          <a:ln w="38100">
            <a:solidFill>
              <a:srgbClr val="99CCFF"/>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Conformiq Software Testing Improvement Framework (STIF)</a:t>
            </a:r>
            <a:br>
              <a:rPr lang="fi-FI" altLang="en-US" sz="1400">
                <a:latin typeface="Arial" panose="020B0604020202020204" pitchFamily="34" charset="0"/>
              </a:rPr>
            </a:br>
            <a:r>
              <a:rPr lang="fi-FI" altLang="en-US" sz="1400" b="1">
                <a:latin typeface="Arial" panose="020B0604020202020204" pitchFamily="34" charset="0"/>
              </a:rPr>
              <a:t>future</a:t>
            </a:r>
            <a:endParaRPr lang="en-GB" altLang="en-US" sz="1400" b="1">
              <a:latin typeface="Arial" panose="020B0604020202020204" pitchFamily="34" charset="0"/>
            </a:endParaRPr>
          </a:p>
        </p:txBody>
      </p:sp>
      <p:sp>
        <p:nvSpPr>
          <p:cNvPr id="170001" name="Text Box 17">
            <a:extLst>
              <a:ext uri="{FF2B5EF4-FFF2-40B4-BE49-F238E27FC236}">
                <a16:creationId xmlns:a16="http://schemas.microsoft.com/office/drawing/2014/main" id="{2628EB67-2EB5-F257-A3CD-D0A39136B220}"/>
              </a:ext>
            </a:extLst>
          </p:cNvPr>
          <p:cNvSpPr txBox="1">
            <a:spLocks noChangeArrowheads="1"/>
          </p:cNvSpPr>
          <p:nvPr/>
        </p:nvSpPr>
        <p:spPr bwMode="auto">
          <a:xfrm>
            <a:off x="4953000" y="4343400"/>
            <a:ext cx="198120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Test Organization Maturity Model (TOM)</a:t>
            </a:r>
            <a:br>
              <a:rPr lang="fi-FI" altLang="en-US" sz="1400">
                <a:latin typeface="Arial" panose="020B0604020202020204" pitchFamily="34" charset="0"/>
              </a:rPr>
            </a:br>
            <a:r>
              <a:rPr lang="fi-FI" altLang="en-US" sz="1400" b="1">
                <a:latin typeface="Arial" panose="020B0604020202020204" pitchFamily="34" charset="0"/>
              </a:rPr>
              <a:t>1998</a:t>
            </a:r>
            <a:endParaRPr lang="en-GB" altLang="en-US" sz="1400" b="1">
              <a:latin typeface="Arial" panose="020B0604020202020204" pitchFamily="34" charset="0"/>
            </a:endParaRPr>
          </a:p>
        </p:txBody>
      </p:sp>
      <p:sp>
        <p:nvSpPr>
          <p:cNvPr id="170002" name="Line 18">
            <a:extLst>
              <a:ext uri="{FF2B5EF4-FFF2-40B4-BE49-F238E27FC236}">
                <a16:creationId xmlns:a16="http://schemas.microsoft.com/office/drawing/2014/main" id="{99BDAC63-47DC-B0A1-72E2-7E0726833D5A}"/>
              </a:ext>
            </a:extLst>
          </p:cNvPr>
          <p:cNvSpPr>
            <a:spLocks noChangeShapeType="1"/>
          </p:cNvSpPr>
          <p:nvPr/>
        </p:nvSpPr>
        <p:spPr bwMode="auto">
          <a:xfrm>
            <a:off x="5181600" y="2286000"/>
            <a:ext cx="533400" cy="20574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cxnSp>
        <p:nvCxnSpPr>
          <p:cNvPr id="170003" name="AutoShape 19">
            <a:extLst>
              <a:ext uri="{FF2B5EF4-FFF2-40B4-BE49-F238E27FC236}">
                <a16:creationId xmlns:a16="http://schemas.microsoft.com/office/drawing/2014/main" id="{58420CFD-8321-6614-D69A-6EBB630ACD6C}"/>
              </a:ext>
            </a:extLst>
          </p:cNvPr>
          <p:cNvCxnSpPr>
            <a:cxnSpLocks noChangeShapeType="1"/>
            <a:stCxn id="169996" idx="2"/>
            <a:endCxn id="169988" idx="0"/>
          </p:cNvCxnSpPr>
          <p:nvPr/>
        </p:nvCxnSpPr>
        <p:spPr bwMode="auto">
          <a:xfrm rot="16200000" flipH="1">
            <a:off x="7074932" y="4369832"/>
            <a:ext cx="1547336" cy="228600"/>
          </a:xfrm>
          <a:prstGeom prst="curvedConnector3">
            <a:avLst>
              <a:gd name="adj1" fmla="val 50000"/>
            </a:avLst>
          </a:prstGeom>
          <a:noFill/>
          <a:ln w="28575">
            <a:solidFill>
              <a:srgbClr val="99CC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0004" name="AutoShape 20">
            <a:extLst>
              <a:ext uri="{FF2B5EF4-FFF2-40B4-BE49-F238E27FC236}">
                <a16:creationId xmlns:a16="http://schemas.microsoft.com/office/drawing/2014/main" id="{8148826D-1461-0A2D-5C0D-6A23BB665B40}"/>
              </a:ext>
            </a:extLst>
          </p:cNvPr>
          <p:cNvCxnSpPr>
            <a:cxnSpLocks noChangeShapeType="1"/>
            <a:stCxn id="169987" idx="3"/>
            <a:endCxn id="169988" idx="1"/>
          </p:cNvCxnSpPr>
          <p:nvPr/>
        </p:nvCxnSpPr>
        <p:spPr bwMode="auto">
          <a:xfrm flipV="1">
            <a:off x="4495800" y="5627132"/>
            <a:ext cx="2209800" cy="368072"/>
          </a:xfrm>
          <a:prstGeom prst="curvedConnector3">
            <a:avLst>
              <a:gd name="adj1" fmla="val 50000"/>
            </a:avLst>
          </a:prstGeom>
          <a:noFill/>
          <a:ln w="28575">
            <a:solidFill>
              <a:srgbClr val="99CC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70005" name="AutoShape 21">
            <a:extLst>
              <a:ext uri="{FF2B5EF4-FFF2-40B4-BE49-F238E27FC236}">
                <a16:creationId xmlns:a16="http://schemas.microsoft.com/office/drawing/2014/main" id="{7A4E6058-334F-61A8-7F9E-42393AA1F381}"/>
              </a:ext>
            </a:extLst>
          </p:cNvPr>
          <p:cNvCxnSpPr>
            <a:cxnSpLocks noChangeShapeType="1"/>
            <a:stCxn id="169989" idx="3"/>
            <a:endCxn id="169988" idx="0"/>
          </p:cNvCxnSpPr>
          <p:nvPr/>
        </p:nvCxnSpPr>
        <p:spPr bwMode="auto">
          <a:xfrm>
            <a:off x="5257800" y="3753882"/>
            <a:ext cx="2705100" cy="1503918"/>
          </a:xfrm>
          <a:prstGeom prst="curvedConnector2">
            <a:avLst/>
          </a:prstGeom>
          <a:noFill/>
          <a:ln w="28575">
            <a:solidFill>
              <a:srgbClr val="99CC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70006" name="Text Box 22">
            <a:extLst>
              <a:ext uri="{FF2B5EF4-FFF2-40B4-BE49-F238E27FC236}">
                <a16:creationId xmlns:a16="http://schemas.microsoft.com/office/drawing/2014/main" id="{9E82CD3B-5368-336B-C3E8-DF1A1BF4EADB}"/>
              </a:ext>
            </a:extLst>
          </p:cNvPr>
          <p:cNvSpPr txBox="1">
            <a:spLocks noChangeArrowheads="1"/>
          </p:cNvSpPr>
          <p:nvPr/>
        </p:nvSpPr>
        <p:spPr bwMode="auto">
          <a:xfrm>
            <a:off x="8915400" y="2133600"/>
            <a:ext cx="1600200" cy="738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eaLnBrk="0" hangingPunct="0">
              <a:spcBef>
                <a:spcPct val="50000"/>
              </a:spcBef>
            </a:pPr>
            <a:r>
              <a:rPr lang="fi-FI" altLang="en-US" sz="1400">
                <a:latin typeface="Arial" panose="020B0604020202020204" pitchFamily="34" charset="0"/>
              </a:rPr>
              <a:t>Context-driven school of testing</a:t>
            </a:r>
            <a:br>
              <a:rPr lang="fi-FI" altLang="en-US" sz="1400">
                <a:latin typeface="Arial" panose="020B0604020202020204" pitchFamily="34" charset="0"/>
              </a:rPr>
            </a:br>
            <a:r>
              <a:rPr lang="fi-FI" altLang="en-US" sz="1400" b="1">
                <a:latin typeface="Arial" panose="020B0604020202020204" pitchFamily="34" charset="0"/>
              </a:rPr>
              <a:t>2002</a:t>
            </a:r>
            <a:endParaRPr lang="en-GB" altLang="en-US" sz="1400" b="1">
              <a:latin typeface="Arial" panose="020B0604020202020204" pitchFamily="34" charset="0"/>
            </a:endParaRPr>
          </a:p>
        </p:txBody>
      </p:sp>
      <p:sp>
        <p:nvSpPr>
          <p:cNvPr id="170007" name="Line 23">
            <a:extLst>
              <a:ext uri="{FF2B5EF4-FFF2-40B4-BE49-F238E27FC236}">
                <a16:creationId xmlns:a16="http://schemas.microsoft.com/office/drawing/2014/main" id="{35F5DDF1-9B92-40F5-5993-0D0816743E7C}"/>
              </a:ext>
            </a:extLst>
          </p:cNvPr>
          <p:cNvSpPr>
            <a:spLocks noChangeShapeType="1"/>
          </p:cNvSpPr>
          <p:nvPr/>
        </p:nvSpPr>
        <p:spPr bwMode="auto">
          <a:xfrm flipH="1">
            <a:off x="9525000" y="2819400"/>
            <a:ext cx="228600" cy="762000"/>
          </a:xfrm>
          <a:prstGeom prst="line">
            <a:avLst/>
          </a:prstGeom>
          <a:noFill/>
          <a:ln w="9525">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cxnSp>
        <p:nvCxnSpPr>
          <p:cNvPr id="170008" name="AutoShape 24">
            <a:extLst>
              <a:ext uri="{FF2B5EF4-FFF2-40B4-BE49-F238E27FC236}">
                <a16:creationId xmlns:a16="http://schemas.microsoft.com/office/drawing/2014/main" id="{466FAF9E-3320-925A-74CA-24E4AD8EB3E9}"/>
              </a:ext>
            </a:extLst>
          </p:cNvPr>
          <p:cNvCxnSpPr>
            <a:cxnSpLocks noChangeShapeType="1"/>
            <a:stCxn id="169992" idx="2"/>
            <a:endCxn id="169988" idx="0"/>
          </p:cNvCxnSpPr>
          <p:nvPr/>
        </p:nvCxnSpPr>
        <p:spPr bwMode="auto">
          <a:xfrm rot="16200000" flipH="1">
            <a:off x="5087155" y="2382053"/>
            <a:ext cx="3008293" cy="2743200"/>
          </a:xfrm>
          <a:prstGeom prst="curvedConnector3">
            <a:avLst>
              <a:gd name="adj1" fmla="val 50000"/>
            </a:avLst>
          </a:prstGeom>
          <a:noFill/>
          <a:ln w="28575">
            <a:solidFill>
              <a:srgbClr val="99CC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7810401B-6C4D-953D-4B42-E8CF4B68198E}"/>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166914" name="AutoShape 2">
            <a:extLst>
              <a:ext uri="{FF2B5EF4-FFF2-40B4-BE49-F238E27FC236}">
                <a16:creationId xmlns:a16="http://schemas.microsoft.com/office/drawing/2014/main" id="{80FC68E2-70FB-BF98-E8D1-F6C88C1F0E1B}"/>
              </a:ext>
            </a:extLst>
          </p:cNvPr>
          <p:cNvSpPr>
            <a:spLocks noChangeArrowheads="1"/>
          </p:cNvSpPr>
          <p:nvPr/>
        </p:nvSpPr>
        <p:spPr bwMode="auto">
          <a:xfrm>
            <a:off x="4343400" y="1676400"/>
            <a:ext cx="2133600" cy="914400"/>
          </a:xfrm>
          <a:prstGeom prst="roundRect">
            <a:avLst>
              <a:gd name="adj" fmla="val 16667"/>
            </a:avLst>
          </a:prstGeom>
          <a:solidFill>
            <a:schemeClr val="accent1"/>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r>
              <a:rPr lang="fi-FI" altLang="en-US" sz="1600">
                <a:latin typeface="Gill Sans Std" panose="020B0A02020104020203" pitchFamily="34" charset="77"/>
              </a:rPr>
              <a:t>Lääke/vastatoimi</a:t>
            </a:r>
            <a:br>
              <a:rPr lang="fi-FI" altLang="en-US" sz="1600">
                <a:latin typeface="Gill Sans Std" panose="020B0A02020104020203" pitchFamily="34" charset="77"/>
              </a:rPr>
            </a:br>
            <a:r>
              <a:rPr lang="fi-FI" altLang="en-US" sz="1000">
                <a:latin typeface="Gill Sans Std" panose="020B0A02020104020203" pitchFamily="34" charset="77"/>
              </a:rPr>
              <a:t>Remedy (correct or counteract)</a:t>
            </a:r>
            <a:endParaRPr lang="en-GB" altLang="en-US" sz="1000">
              <a:latin typeface="Gill Sans Std" panose="020B0A02020104020203" pitchFamily="34" charset="77"/>
            </a:endParaRPr>
          </a:p>
        </p:txBody>
      </p:sp>
      <p:sp>
        <p:nvSpPr>
          <p:cNvPr id="166915" name="AutoShape 3">
            <a:extLst>
              <a:ext uri="{FF2B5EF4-FFF2-40B4-BE49-F238E27FC236}">
                <a16:creationId xmlns:a16="http://schemas.microsoft.com/office/drawing/2014/main" id="{D3158F33-17F5-8D75-9E0D-60526D5B521E}"/>
              </a:ext>
            </a:extLst>
          </p:cNvPr>
          <p:cNvSpPr>
            <a:spLocks noChangeArrowheads="1"/>
          </p:cNvSpPr>
          <p:nvPr/>
        </p:nvSpPr>
        <p:spPr bwMode="auto">
          <a:xfrm>
            <a:off x="8382000" y="4343400"/>
            <a:ext cx="2133600" cy="91440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anchor="ctr"/>
          <a:lstStyle/>
          <a:p>
            <a:pPr algn="ctr"/>
            <a:r>
              <a:rPr lang="fi-FI" altLang="en-US" sz="1600">
                <a:latin typeface="Gill Sans Std" panose="020B0A02020104020203" pitchFamily="34" charset="77"/>
              </a:rPr>
              <a:t>Oire</a:t>
            </a:r>
            <a:br>
              <a:rPr lang="fi-FI" altLang="en-US" sz="1600">
                <a:latin typeface="Gill Sans Std" panose="020B0A02020104020203" pitchFamily="34" charset="77"/>
              </a:rPr>
            </a:br>
            <a:r>
              <a:rPr lang="fi-FI" altLang="en-US" sz="1000">
                <a:latin typeface="Gill Sans Std" panose="020B0A02020104020203" pitchFamily="34" charset="77"/>
              </a:rPr>
              <a:t>Symptom</a:t>
            </a:r>
            <a:endParaRPr lang="en-GB" altLang="en-US" sz="1000">
              <a:latin typeface="Gill Sans Std" panose="020B0A02020104020203" pitchFamily="34" charset="77"/>
            </a:endParaRPr>
          </a:p>
        </p:txBody>
      </p:sp>
      <p:sp>
        <p:nvSpPr>
          <p:cNvPr id="166916" name="AutoShape 4">
            <a:extLst>
              <a:ext uri="{FF2B5EF4-FFF2-40B4-BE49-F238E27FC236}">
                <a16:creationId xmlns:a16="http://schemas.microsoft.com/office/drawing/2014/main" id="{5C022A39-CF3B-7309-177D-71AD4A57A6EB}"/>
              </a:ext>
            </a:extLst>
          </p:cNvPr>
          <p:cNvSpPr>
            <a:spLocks noChangeArrowheads="1"/>
          </p:cNvSpPr>
          <p:nvPr/>
        </p:nvSpPr>
        <p:spPr bwMode="auto">
          <a:xfrm>
            <a:off x="1658938" y="3962400"/>
            <a:ext cx="2133600" cy="91440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anchor="ctr"/>
          <a:lstStyle/>
          <a:p>
            <a:pPr algn="ctr"/>
            <a:r>
              <a:rPr lang="fi-FI" altLang="en-US" sz="1600">
                <a:latin typeface="Gill Sans Std" panose="020B0A02020104020203" pitchFamily="34" charset="77"/>
              </a:rPr>
              <a:t>Rakenne</a:t>
            </a:r>
            <a:br>
              <a:rPr lang="fi-FI" altLang="en-US" sz="1600">
                <a:latin typeface="Gill Sans Std" panose="020B0A02020104020203" pitchFamily="34" charset="77"/>
              </a:rPr>
            </a:br>
            <a:r>
              <a:rPr lang="fi-FI" altLang="en-US" sz="1000">
                <a:latin typeface="Gill Sans Std" panose="020B0A02020104020203" pitchFamily="34" charset="77"/>
              </a:rPr>
              <a:t>Anatomy</a:t>
            </a:r>
            <a:endParaRPr lang="en-GB" altLang="en-US" sz="1000">
              <a:latin typeface="Gill Sans Std" panose="020B0A02020104020203" pitchFamily="34" charset="77"/>
            </a:endParaRPr>
          </a:p>
        </p:txBody>
      </p:sp>
      <p:sp>
        <p:nvSpPr>
          <p:cNvPr id="166917" name="AutoShape 5">
            <a:extLst>
              <a:ext uri="{FF2B5EF4-FFF2-40B4-BE49-F238E27FC236}">
                <a16:creationId xmlns:a16="http://schemas.microsoft.com/office/drawing/2014/main" id="{6DA66FC3-022C-73AF-BD5B-14A07E3045CC}"/>
              </a:ext>
            </a:extLst>
          </p:cNvPr>
          <p:cNvSpPr>
            <a:spLocks noChangeArrowheads="1"/>
          </p:cNvSpPr>
          <p:nvPr/>
        </p:nvSpPr>
        <p:spPr bwMode="auto">
          <a:xfrm>
            <a:off x="5867400" y="3962400"/>
            <a:ext cx="2133600" cy="91440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anchor="ctr"/>
          <a:lstStyle/>
          <a:p>
            <a:pPr algn="ctr"/>
            <a:r>
              <a:rPr lang="fi-FI" altLang="en-US" sz="1600">
                <a:latin typeface="Gill Sans Std" panose="020B0A02020104020203" pitchFamily="34" charset="77"/>
              </a:rPr>
              <a:t>Ongelma/sairaus</a:t>
            </a:r>
            <a:br>
              <a:rPr lang="fi-FI" altLang="en-US" sz="1600">
                <a:latin typeface="Gill Sans Std" panose="020B0A02020104020203" pitchFamily="34" charset="77"/>
              </a:rPr>
            </a:br>
            <a:r>
              <a:rPr lang="fi-FI" altLang="en-US" sz="1000">
                <a:latin typeface="Gill Sans Std" panose="020B0A02020104020203" pitchFamily="34" charset="77"/>
              </a:rPr>
              <a:t>Problem</a:t>
            </a:r>
            <a:endParaRPr lang="en-GB" altLang="en-US" sz="1000">
              <a:latin typeface="Gill Sans Std" panose="020B0A02020104020203" pitchFamily="34" charset="77"/>
            </a:endParaRPr>
          </a:p>
        </p:txBody>
      </p:sp>
      <p:cxnSp>
        <p:nvCxnSpPr>
          <p:cNvPr id="166918" name="AutoShape 6">
            <a:extLst>
              <a:ext uri="{FF2B5EF4-FFF2-40B4-BE49-F238E27FC236}">
                <a16:creationId xmlns:a16="http://schemas.microsoft.com/office/drawing/2014/main" id="{A91E248D-209E-D582-2F57-749EA449F20F}"/>
              </a:ext>
            </a:extLst>
          </p:cNvPr>
          <p:cNvCxnSpPr>
            <a:cxnSpLocks noChangeShapeType="1"/>
            <a:stCxn id="166916" idx="3"/>
            <a:endCxn id="166917" idx="1"/>
          </p:cNvCxnSpPr>
          <p:nvPr/>
        </p:nvCxnSpPr>
        <p:spPr bwMode="auto">
          <a:xfrm>
            <a:off x="3792538" y="4419600"/>
            <a:ext cx="2074862" cy="0"/>
          </a:xfrm>
          <a:prstGeom prst="straightConnector1">
            <a:avLst/>
          </a:prstGeom>
          <a:noFill/>
          <a:ln w="19050">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6919" name="AutoShape 7">
            <a:extLst>
              <a:ext uri="{FF2B5EF4-FFF2-40B4-BE49-F238E27FC236}">
                <a16:creationId xmlns:a16="http://schemas.microsoft.com/office/drawing/2014/main" id="{42196BF2-5D80-7012-4129-4BD32FCD855C}"/>
              </a:ext>
            </a:extLst>
          </p:cNvPr>
          <p:cNvCxnSpPr>
            <a:cxnSpLocks noChangeShapeType="1"/>
            <a:stCxn id="166917" idx="3"/>
            <a:endCxn id="166915" idx="1"/>
          </p:cNvCxnSpPr>
          <p:nvPr/>
        </p:nvCxnSpPr>
        <p:spPr bwMode="auto">
          <a:xfrm>
            <a:off x="8001000" y="4419600"/>
            <a:ext cx="381000" cy="381000"/>
          </a:xfrm>
          <a:prstGeom prst="bentConnector3">
            <a:avLst>
              <a:gd name="adj1" fmla="val 50000"/>
            </a:avLst>
          </a:prstGeom>
          <a:noFill/>
          <a:ln w="19050">
            <a:solidFill>
              <a:srgbClr val="000000"/>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6920" name="AutoShape 8">
            <a:extLst>
              <a:ext uri="{FF2B5EF4-FFF2-40B4-BE49-F238E27FC236}">
                <a16:creationId xmlns:a16="http://schemas.microsoft.com/office/drawing/2014/main" id="{CEE5E052-BE95-DE97-2280-E4579E09CA59}"/>
              </a:ext>
            </a:extLst>
          </p:cNvPr>
          <p:cNvCxnSpPr>
            <a:cxnSpLocks noChangeShapeType="1"/>
            <a:stCxn id="166914" idx="2"/>
            <a:endCxn id="166917" idx="0"/>
          </p:cNvCxnSpPr>
          <p:nvPr/>
        </p:nvCxnSpPr>
        <p:spPr bwMode="auto">
          <a:xfrm rot="16200000" flipH="1">
            <a:off x="5486400" y="2514600"/>
            <a:ext cx="1371600" cy="1524000"/>
          </a:xfrm>
          <a:prstGeom prst="bentConnector3">
            <a:avLst>
              <a:gd name="adj1" fmla="val 50000"/>
            </a:avLst>
          </a:prstGeom>
          <a:noFill/>
          <a:ln w="19050">
            <a:solidFill>
              <a:srgbClr val="000000"/>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6921" name="AutoShape 9">
            <a:extLst>
              <a:ext uri="{FF2B5EF4-FFF2-40B4-BE49-F238E27FC236}">
                <a16:creationId xmlns:a16="http://schemas.microsoft.com/office/drawing/2014/main" id="{C4F728BC-E0ED-ED7D-39C7-EC6E5E42A01C}"/>
              </a:ext>
            </a:extLst>
          </p:cNvPr>
          <p:cNvCxnSpPr>
            <a:cxnSpLocks noChangeShapeType="1"/>
            <a:stCxn id="166914" idx="3"/>
            <a:endCxn id="166915" idx="0"/>
          </p:cNvCxnSpPr>
          <p:nvPr/>
        </p:nvCxnSpPr>
        <p:spPr bwMode="auto">
          <a:xfrm>
            <a:off x="6477000" y="2133600"/>
            <a:ext cx="2971800" cy="2209800"/>
          </a:xfrm>
          <a:prstGeom prst="bentConnector2">
            <a:avLst/>
          </a:prstGeom>
          <a:noFill/>
          <a:ln w="28575">
            <a:solidFill>
              <a:srgbClr val="000000"/>
            </a:solidFill>
            <a:prstDash val="dashDot"/>
            <a:miter lim="800000"/>
            <a:headEnd type="triangle" w="med" len="me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6922" name="Rectangle 10">
            <a:extLst>
              <a:ext uri="{FF2B5EF4-FFF2-40B4-BE49-F238E27FC236}">
                <a16:creationId xmlns:a16="http://schemas.microsoft.com/office/drawing/2014/main" id="{0ED9E170-FB06-52DE-9294-D0A9CF7E752B}"/>
              </a:ext>
            </a:extLst>
          </p:cNvPr>
          <p:cNvSpPr>
            <a:spLocks noGrp="1" noChangeArrowheads="1"/>
          </p:cNvSpPr>
          <p:nvPr>
            <p:ph type="title"/>
          </p:nvPr>
        </p:nvSpPr>
        <p:spPr/>
        <p:txBody>
          <a:bodyPr/>
          <a:lstStyle/>
          <a:p>
            <a:r>
              <a:rPr lang="fi-FI" altLang="en-US" sz="3600"/>
              <a:t>Testausprosessin kehittäminen - </a:t>
            </a:r>
            <a:r>
              <a:rPr lang="fi-FI" altLang="en-US" sz="3600">
                <a:sym typeface="Wingdings" pitchFamily="2" charset="2"/>
              </a:rPr>
              <a:t> lääkkeen valinta ja kohdistaminen</a:t>
            </a:r>
            <a:endParaRPr lang="en-GB" altLang="en-US" sz="3600"/>
          </a:p>
        </p:txBody>
      </p:sp>
      <p:sp>
        <p:nvSpPr>
          <p:cNvPr id="166923" name="Oval 11">
            <a:extLst>
              <a:ext uri="{FF2B5EF4-FFF2-40B4-BE49-F238E27FC236}">
                <a16:creationId xmlns:a16="http://schemas.microsoft.com/office/drawing/2014/main" id="{586CB10D-9903-9B61-93E8-03FBE0A29B00}"/>
              </a:ext>
            </a:extLst>
          </p:cNvPr>
          <p:cNvSpPr>
            <a:spLocks noChangeArrowheads="1"/>
          </p:cNvSpPr>
          <p:nvPr/>
        </p:nvSpPr>
        <p:spPr bwMode="auto">
          <a:xfrm>
            <a:off x="2971800" y="1447800"/>
            <a:ext cx="990600" cy="533400"/>
          </a:xfrm>
          <a:prstGeom prst="ellipse">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1200">
                <a:latin typeface="Gill Sans Std" panose="020B0A02020104020203" pitchFamily="34" charset="77"/>
              </a:rPr>
              <a:t>Hinta</a:t>
            </a:r>
            <a:endParaRPr lang="en-GB" altLang="en-US" sz="1200">
              <a:latin typeface="Gill Sans Std" panose="020B0A02020104020203" pitchFamily="34" charset="77"/>
            </a:endParaRPr>
          </a:p>
        </p:txBody>
      </p:sp>
      <p:sp>
        <p:nvSpPr>
          <p:cNvPr id="166924" name="Oval 12">
            <a:extLst>
              <a:ext uri="{FF2B5EF4-FFF2-40B4-BE49-F238E27FC236}">
                <a16:creationId xmlns:a16="http://schemas.microsoft.com/office/drawing/2014/main" id="{68996330-30CB-F8AC-39EF-EBAED34EB301}"/>
              </a:ext>
            </a:extLst>
          </p:cNvPr>
          <p:cNvSpPr>
            <a:spLocks noChangeArrowheads="1"/>
          </p:cNvSpPr>
          <p:nvPr/>
        </p:nvSpPr>
        <p:spPr bwMode="auto">
          <a:xfrm>
            <a:off x="2971800" y="2057400"/>
            <a:ext cx="990600" cy="533400"/>
          </a:xfrm>
          <a:prstGeom prst="ellipse">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1200">
                <a:latin typeface="Gill Sans Std" panose="020B0A02020104020203" pitchFamily="34" charset="77"/>
              </a:rPr>
              <a:t>Hyödyt</a:t>
            </a:r>
            <a:endParaRPr lang="en-GB" altLang="en-US" sz="1200">
              <a:latin typeface="Gill Sans Std" panose="020B0A02020104020203" pitchFamily="34" charset="77"/>
            </a:endParaRPr>
          </a:p>
        </p:txBody>
      </p:sp>
      <p:cxnSp>
        <p:nvCxnSpPr>
          <p:cNvPr id="166925" name="AutoShape 13">
            <a:extLst>
              <a:ext uri="{FF2B5EF4-FFF2-40B4-BE49-F238E27FC236}">
                <a16:creationId xmlns:a16="http://schemas.microsoft.com/office/drawing/2014/main" id="{F851257E-109E-BEA3-A534-328946B72E8D}"/>
              </a:ext>
            </a:extLst>
          </p:cNvPr>
          <p:cNvCxnSpPr>
            <a:cxnSpLocks noChangeShapeType="1"/>
            <a:stCxn id="166914" idx="1"/>
            <a:endCxn id="166924" idx="6"/>
          </p:cNvCxnSpPr>
          <p:nvPr/>
        </p:nvCxnSpPr>
        <p:spPr bwMode="auto">
          <a:xfrm rot="10800000" flipV="1">
            <a:off x="3962400" y="2133600"/>
            <a:ext cx="381000" cy="190500"/>
          </a:xfrm>
          <a:prstGeom prst="bentConnector3">
            <a:avLst>
              <a:gd name="adj1" fmla="val 50000"/>
            </a:avLst>
          </a:prstGeom>
          <a:noFill/>
          <a:ln w="9525">
            <a:solidFill>
              <a:srgbClr val="00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6926" name="AutoShape 14">
            <a:extLst>
              <a:ext uri="{FF2B5EF4-FFF2-40B4-BE49-F238E27FC236}">
                <a16:creationId xmlns:a16="http://schemas.microsoft.com/office/drawing/2014/main" id="{BD7F2A39-C8BC-0187-B9F1-EFAD94A030F6}"/>
              </a:ext>
            </a:extLst>
          </p:cNvPr>
          <p:cNvCxnSpPr>
            <a:cxnSpLocks noChangeShapeType="1"/>
            <a:stCxn id="166914" idx="1"/>
            <a:endCxn id="166923" idx="6"/>
          </p:cNvCxnSpPr>
          <p:nvPr/>
        </p:nvCxnSpPr>
        <p:spPr bwMode="auto">
          <a:xfrm rot="10800000">
            <a:off x="3962400" y="1714500"/>
            <a:ext cx="381000" cy="419100"/>
          </a:xfrm>
          <a:prstGeom prst="bentConnector3">
            <a:avLst>
              <a:gd name="adj1" fmla="val 50000"/>
            </a:avLst>
          </a:prstGeom>
          <a:noFill/>
          <a:ln w="9525">
            <a:solidFill>
              <a:srgbClr val="00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6927" name="AutoShape 15">
            <a:extLst>
              <a:ext uri="{FF2B5EF4-FFF2-40B4-BE49-F238E27FC236}">
                <a16:creationId xmlns:a16="http://schemas.microsoft.com/office/drawing/2014/main" id="{521A606F-C8BC-E606-4E1E-FC1A628069F4}"/>
              </a:ext>
            </a:extLst>
          </p:cNvPr>
          <p:cNvSpPr>
            <a:spLocks noChangeArrowheads="1"/>
          </p:cNvSpPr>
          <p:nvPr/>
        </p:nvSpPr>
        <p:spPr bwMode="auto">
          <a:xfrm>
            <a:off x="4343400" y="5410200"/>
            <a:ext cx="2133600" cy="91440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anchor="ctr"/>
          <a:lstStyle/>
          <a:p>
            <a:pPr algn="ctr"/>
            <a:r>
              <a:rPr lang="fi-FI" altLang="en-US" sz="1600">
                <a:latin typeface="Gill Sans Std" panose="020B0A02020104020203" pitchFamily="34" charset="77"/>
              </a:rPr>
              <a:t>Toimiva osa</a:t>
            </a:r>
            <a:br>
              <a:rPr lang="fi-FI" altLang="en-US" sz="1600">
                <a:latin typeface="Gill Sans Std" panose="020B0A02020104020203" pitchFamily="34" charset="77"/>
              </a:rPr>
            </a:br>
            <a:r>
              <a:rPr lang="fi-FI" altLang="en-US" sz="1000">
                <a:latin typeface="Gill Sans Std" panose="020B0A02020104020203" pitchFamily="34" charset="77"/>
              </a:rPr>
              <a:t>Functional part</a:t>
            </a:r>
            <a:endParaRPr lang="en-GB" altLang="en-US" sz="1000">
              <a:latin typeface="Gill Sans Std" panose="020B0A02020104020203" pitchFamily="34" charset="77"/>
            </a:endParaRPr>
          </a:p>
        </p:txBody>
      </p:sp>
      <p:cxnSp>
        <p:nvCxnSpPr>
          <p:cNvPr id="166928" name="AutoShape 16">
            <a:extLst>
              <a:ext uri="{FF2B5EF4-FFF2-40B4-BE49-F238E27FC236}">
                <a16:creationId xmlns:a16="http://schemas.microsoft.com/office/drawing/2014/main" id="{82F0447B-453D-40E6-843B-13CBC7D93EEF}"/>
              </a:ext>
            </a:extLst>
          </p:cNvPr>
          <p:cNvCxnSpPr>
            <a:cxnSpLocks noChangeShapeType="1"/>
            <a:stCxn id="166916" idx="3"/>
            <a:endCxn id="166927" idx="1"/>
          </p:cNvCxnSpPr>
          <p:nvPr/>
        </p:nvCxnSpPr>
        <p:spPr bwMode="auto">
          <a:xfrm>
            <a:off x="3792538" y="4419600"/>
            <a:ext cx="550862" cy="1447800"/>
          </a:xfrm>
          <a:prstGeom prst="bentConnector3">
            <a:avLst>
              <a:gd name="adj1" fmla="val 49856"/>
            </a:avLst>
          </a:prstGeom>
          <a:noFill/>
          <a:ln w="19050">
            <a:solidFill>
              <a:srgbClr val="000000"/>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6929" name="AutoShape 17">
            <a:extLst>
              <a:ext uri="{FF2B5EF4-FFF2-40B4-BE49-F238E27FC236}">
                <a16:creationId xmlns:a16="http://schemas.microsoft.com/office/drawing/2014/main" id="{1A35B5E1-CEE5-C097-400C-544E5CBDE66B}"/>
              </a:ext>
            </a:extLst>
          </p:cNvPr>
          <p:cNvCxnSpPr>
            <a:cxnSpLocks noChangeShapeType="1"/>
            <a:stCxn id="166914" idx="2"/>
            <a:endCxn id="166927" idx="0"/>
          </p:cNvCxnSpPr>
          <p:nvPr/>
        </p:nvCxnSpPr>
        <p:spPr bwMode="auto">
          <a:xfrm rot="5400000">
            <a:off x="4000500" y="4000500"/>
            <a:ext cx="2819400" cy="0"/>
          </a:xfrm>
          <a:prstGeom prst="straightConnector1">
            <a:avLst/>
          </a:prstGeom>
          <a:noFill/>
          <a:ln w="38100">
            <a:solidFill>
              <a:srgbClr val="FF0000"/>
            </a:solidFill>
            <a:prstDash val="sysDot"/>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6930" name="AutoShape 18">
            <a:extLst>
              <a:ext uri="{FF2B5EF4-FFF2-40B4-BE49-F238E27FC236}">
                <a16:creationId xmlns:a16="http://schemas.microsoft.com/office/drawing/2014/main" id="{0C1B42C4-14DB-DD4C-45D6-81137D78B002}"/>
              </a:ext>
            </a:extLst>
          </p:cNvPr>
          <p:cNvCxnSpPr>
            <a:cxnSpLocks noChangeShapeType="1"/>
            <a:stCxn id="166927" idx="3"/>
            <a:endCxn id="166917" idx="2"/>
          </p:cNvCxnSpPr>
          <p:nvPr/>
        </p:nvCxnSpPr>
        <p:spPr bwMode="auto">
          <a:xfrm flipV="1">
            <a:off x="6477000" y="4876800"/>
            <a:ext cx="457200" cy="990600"/>
          </a:xfrm>
          <a:prstGeom prst="bentConnector2">
            <a:avLst/>
          </a:prstGeom>
          <a:noFill/>
          <a:ln w="38100">
            <a:solidFill>
              <a:srgbClr val="FF0000"/>
            </a:solidFill>
            <a:prstDash val="sysDot"/>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6931" name="Oval 19">
            <a:extLst>
              <a:ext uri="{FF2B5EF4-FFF2-40B4-BE49-F238E27FC236}">
                <a16:creationId xmlns:a16="http://schemas.microsoft.com/office/drawing/2014/main" id="{D9A9D381-2A28-0BA8-89FB-7F02E56EC1CF}"/>
              </a:ext>
            </a:extLst>
          </p:cNvPr>
          <p:cNvSpPr>
            <a:spLocks noChangeArrowheads="1"/>
          </p:cNvSpPr>
          <p:nvPr/>
        </p:nvSpPr>
        <p:spPr bwMode="auto">
          <a:xfrm>
            <a:off x="2225675" y="5559425"/>
            <a:ext cx="990600" cy="533400"/>
          </a:xfrm>
          <a:prstGeom prst="ellipse">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1200">
                <a:latin typeface="Gill Sans Std" panose="020B0A02020104020203" pitchFamily="34" charset="77"/>
              </a:rPr>
              <a:t>Tilannetekijät</a:t>
            </a:r>
            <a:endParaRPr lang="en-GB" altLang="en-US" sz="1200">
              <a:latin typeface="Gill Sans Std" panose="020B0A02020104020203" pitchFamily="34" charset="77"/>
            </a:endParaRPr>
          </a:p>
        </p:txBody>
      </p:sp>
      <p:sp>
        <p:nvSpPr>
          <p:cNvPr id="166933" name="Oval 21">
            <a:extLst>
              <a:ext uri="{FF2B5EF4-FFF2-40B4-BE49-F238E27FC236}">
                <a16:creationId xmlns:a16="http://schemas.microsoft.com/office/drawing/2014/main" id="{4873ED73-7337-93DB-FF04-6633BB0B15FA}"/>
              </a:ext>
            </a:extLst>
          </p:cNvPr>
          <p:cNvSpPr>
            <a:spLocks noChangeArrowheads="1"/>
          </p:cNvSpPr>
          <p:nvPr/>
        </p:nvSpPr>
        <p:spPr bwMode="auto">
          <a:xfrm>
            <a:off x="2971800" y="2667000"/>
            <a:ext cx="990600" cy="533400"/>
          </a:xfrm>
          <a:prstGeom prst="ellipse">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1200">
                <a:latin typeface="Gill Sans Std" panose="020B0A02020104020203" pitchFamily="34" charset="77"/>
              </a:rPr>
              <a:t>Riskit</a:t>
            </a:r>
            <a:endParaRPr lang="en-GB" altLang="en-US" sz="1200">
              <a:latin typeface="Gill Sans Std" panose="020B0A02020104020203" pitchFamily="34" charset="77"/>
            </a:endParaRPr>
          </a:p>
        </p:txBody>
      </p:sp>
      <p:sp>
        <p:nvSpPr>
          <p:cNvPr id="166934" name="Oval 22">
            <a:extLst>
              <a:ext uri="{FF2B5EF4-FFF2-40B4-BE49-F238E27FC236}">
                <a16:creationId xmlns:a16="http://schemas.microsoft.com/office/drawing/2014/main" id="{AB5A8EE7-DAFC-701D-7027-EF2FFC510382}"/>
              </a:ext>
            </a:extLst>
          </p:cNvPr>
          <p:cNvSpPr>
            <a:spLocks noChangeArrowheads="1"/>
          </p:cNvSpPr>
          <p:nvPr/>
        </p:nvSpPr>
        <p:spPr bwMode="auto">
          <a:xfrm>
            <a:off x="1752600" y="2057400"/>
            <a:ext cx="990600" cy="533400"/>
          </a:xfrm>
          <a:prstGeom prst="ellipse">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1200">
                <a:latin typeface="Gill Sans Std" panose="020B0A02020104020203" pitchFamily="34" charset="77"/>
              </a:rPr>
              <a:t>Teho</a:t>
            </a:r>
            <a:endParaRPr lang="en-GB" altLang="en-US" sz="1200">
              <a:latin typeface="Gill Sans Std" panose="020B0A02020104020203" pitchFamily="34" charset="77"/>
            </a:endParaRPr>
          </a:p>
        </p:txBody>
      </p:sp>
      <p:cxnSp>
        <p:nvCxnSpPr>
          <p:cNvPr id="166935" name="AutoShape 23">
            <a:extLst>
              <a:ext uri="{FF2B5EF4-FFF2-40B4-BE49-F238E27FC236}">
                <a16:creationId xmlns:a16="http://schemas.microsoft.com/office/drawing/2014/main" id="{1300303C-D09E-B021-D7B8-9F05A93E50DF}"/>
              </a:ext>
            </a:extLst>
          </p:cNvPr>
          <p:cNvCxnSpPr>
            <a:cxnSpLocks noChangeShapeType="1"/>
            <a:stCxn id="166934" idx="6"/>
            <a:endCxn id="166924" idx="2"/>
          </p:cNvCxnSpPr>
          <p:nvPr/>
        </p:nvCxnSpPr>
        <p:spPr bwMode="auto">
          <a:xfrm>
            <a:off x="2743200" y="2324100"/>
            <a:ext cx="228600" cy="0"/>
          </a:xfrm>
          <a:prstGeom prst="straightConnector1">
            <a:avLst/>
          </a:prstGeom>
          <a:noFill/>
          <a:ln w="9525">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66936" name="AutoShape 24">
            <a:extLst>
              <a:ext uri="{FF2B5EF4-FFF2-40B4-BE49-F238E27FC236}">
                <a16:creationId xmlns:a16="http://schemas.microsoft.com/office/drawing/2014/main" id="{275F0452-A729-818D-C185-7F375D5A7190}"/>
              </a:ext>
            </a:extLst>
          </p:cNvPr>
          <p:cNvCxnSpPr>
            <a:cxnSpLocks noChangeShapeType="1"/>
            <a:stCxn id="166933" idx="6"/>
            <a:endCxn id="166914" idx="1"/>
          </p:cNvCxnSpPr>
          <p:nvPr/>
        </p:nvCxnSpPr>
        <p:spPr bwMode="auto">
          <a:xfrm flipV="1">
            <a:off x="3962400" y="2133600"/>
            <a:ext cx="381000" cy="800100"/>
          </a:xfrm>
          <a:prstGeom prst="bentConnector3">
            <a:avLst>
              <a:gd name="adj1" fmla="val 50000"/>
            </a:avLst>
          </a:prstGeom>
          <a:noFill/>
          <a:ln w="9525">
            <a:solidFill>
              <a:srgbClr val="00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6937" name="Oval 25">
            <a:extLst>
              <a:ext uri="{FF2B5EF4-FFF2-40B4-BE49-F238E27FC236}">
                <a16:creationId xmlns:a16="http://schemas.microsoft.com/office/drawing/2014/main" id="{5F6AA4E8-E23B-93A7-A54A-61329D8EE478}"/>
              </a:ext>
            </a:extLst>
          </p:cNvPr>
          <p:cNvSpPr>
            <a:spLocks noChangeArrowheads="1"/>
          </p:cNvSpPr>
          <p:nvPr/>
        </p:nvSpPr>
        <p:spPr bwMode="auto">
          <a:xfrm>
            <a:off x="1752600" y="2667000"/>
            <a:ext cx="990600" cy="533400"/>
          </a:xfrm>
          <a:prstGeom prst="ellipse">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1200">
                <a:latin typeface="Gill Sans Std" panose="020B0A02020104020203" pitchFamily="34" charset="77"/>
              </a:rPr>
              <a:t>Vaikutus</a:t>
            </a:r>
            <a:endParaRPr lang="en-GB" altLang="en-US" sz="1200">
              <a:latin typeface="Gill Sans Std" panose="020B0A02020104020203" pitchFamily="34" charset="77"/>
            </a:endParaRPr>
          </a:p>
        </p:txBody>
      </p:sp>
      <p:cxnSp>
        <p:nvCxnSpPr>
          <p:cNvPr id="166938" name="AutoShape 26">
            <a:extLst>
              <a:ext uri="{FF2B5EF4-FFF2-40B4-BE49-F238E27FC236}">
                <a16:creationId xmlns:a16="http://schemas.microsoft.com/office/drawing/2014/main" id="{98E17848-7F96-BE76-9875-89B67E841D89}"/>
              </a:ext>
            </a:extLst>
          </p:cNvPr>
          <p:cNvCxnSpPr>
            <a:cxnSpLocks noChangeShapeType="1"/>
            <a:stCxn id="166937" idx="6"/>
            <a:endCxn id="166924" idx="2"/>
          </p:cNvCxnSpPr>
          <p:nvPr/>
        </p:nvCxnSpPr>
        <p:spPr bwMode="auto">
          <a:xfrm flipV="1">
            <a:off x="2743200" y="2324100"/>
            <a:ext cx="228600" cy="609600"/>
          </a:xfrm>
          <a:prstGeom prst="bentConnector3">
            <a:avLst>
              <a:gd name="adj1" fmla="val 50000"/>
            </a:avLst>
          </a:prstGeom>
          <a:noFill/>
          <a:ln w="9525">
            <a:solidFill>
              <a:srgbClr val="00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6939" name="Oval 27">
            <a:extLst>
              <a:ext uri="{FF2B5EF4-FFF2-40B4-BE49-F238E27FC236}">
                <a16:creationId xmlns:a16="http://schemas.microsoft.com/office/drawing/2014/main" id="{B9D794F3-4DF1-698A-1C5F-242DF44B243A}"/>
              </a:ext>
            </a:extLst>
          </p:cNvPr>
          <p:cNvSpPr>
            <a:spLocks noChangeArrowheads="1"/>
          </p:cNvSpPr>
          <p:nvPr/>
        </p:nvSpPr>
        <p:spPr bwMode="auto">
          <a:xfrm>
            <a:off x="2971800" y="3276600"/>
            <a:ext cx="990600" cy="533400"/>
          </a:xfrm>
          <a:prstGeom prst="ellipse">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1200">
                <a:latin typeface="Gill Sans Std" panose="020B0A02020104020203" pitchFamily="34" charset="77"/>
              </a:rPr>
              <a:t>Esteet</a:t>
            </a:r>
            <a:endParaRPr lang="en-GB" altLang="en-US" sz="1200">
              <a:latin typeface="Gill Sans Std" panose="020B0A02020104020203" pitchFamily="34" charset="77"/>
            </a:endParaRPr>
          </a:p>
        </p:txBody>
      </p:sp>
      <p:cxnSp>
        <p:nvCxnSpPr>
          <p:cNvPr id="166940" name="AutoShape 28">
            <a:extLst>
              <a:ext uri="{FF2B5EF4-FFF2-40B4-BE49-F238E27FC236}">
                <a16:creationId xmlns:a16="http://schemas.microsoft.com/office/drawing/2014/main" id="{97950734-40A5-E643-0351-81F94497C99C}"/>
              </a:ext>
            </a:extLst>
          </p:cNvPr>
          <p:cNvCxnSpPr>
            <a:cxnSpLocks noChangeShapeType="1"/>
            <a:stCxn id="166939" idx="6"/>
            <a:endCxn id="166914" idx="1"/>
          </p:cNvCxnSpPr>
          <p:nvPr/>
        </p:nvCxnSpPr>
        <p:spPr bwMode="auto">
          <a:xfrm flipV="1">
            <a:off x="3962400" y="2133600"/>
            <a:ext cx="381000" cy="1409700"/>
          </a:xfrm>
          <a:prstGeom prst="bentConnector3">
            <a:avLst>
              <a:gd name="adj1" fmla="val 50000"/>
            </a:avLst>
          </a:prstGeom>
          <a:noFill/>
          <a:ln w="9525">
            <a:solidFill>
              <a:srgbClr val="00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6941" name="Line 29">
            <a:extLst>
              <a:ext uri="{FF2B5EF4-FFF2-40B4-BE49-F238E27FC236}">
                <a16:creationId xmlns:a16="http://schemas.microsoft.com/office/drawing/2014/main" id="{4E3B5DAD-4736-980C-0833-C15A1C06C8BF}"/>
              </a:ext>
            </a:extLst>
          </p:cNvPr>
          <p:cNvSpPr>
            <a:spLocks noChangeShapeType="1"/>
          </p:cNvSpPr>
          <p:nvPr/>
        </p:nvSpPr>
        <p:spPr bwMode="auto">
          <a:xfrm flipV="1">
            <a:off x="2971800" y="4876800"/>
            <a:ext cx="0" cy="304800"/>
          </a:xfrm>
          <a:prstGeom prst="line">
            <a:avLst/>
          </a:prstGeom>
          <a:noFill/>
          <a:ln w="38100">
            <a:solidFill>
              <a:srgbClr val="FF9900"/>
            </a:solidFill>
            <a:round/>
            <a:headEnd/>
            <a:tailEnd type="triangle" w="med" len="med"/>
          </a:ln>
          <a:effectLst>
            <a:outerShdw dist="107763" dir="2700000" algn="ctr" rotWithShape="0">
              <a:schemeClr val="bg2"/>
            </a:outerShdw>
          </a:effectLst>
          <a:extLst>
            <a:ext uri="{909E8E84-426E-40DD-AFC4-6F175D3DCCD1}">
              <a14:hiddenFill xmlns:a14="http://schemas.microsoft.com/office/drawing/2010/main">
                <a:noFill/>
              </a14:hiddenFill>
            </a:ext>
          </a:extLst>
        </p:spPr>
        <p:txBody>
          <a:bodyPr anchor="ctr"/>
          <a:lstStyle/>
          <a:p>
            <a:endParaRPr lang="en-US"/>
          </a:p>
        </p:txBody>
      </p:sp>
      <p:sp>
        <p:nvSpPr>
          <p:cNvPr id="166942" name="Line 30">
            <a:extLst>
              <a:ext uri="{FF2B5EF4-FFF2-40B4-BE49-F238E27FC236}">
                <a16:creationId xmlns:a16="http://schemas.microsoft.com/office/drawing/2014/main" id="{AA840216-0A83-09C3-03CE-2CECC0B99A75}"/>
              </a:ext>
            </a:extLst>
          </p:cNvPr>
          <p:cNvSpPr>
            <a:spLocks noChangeShapeType="1"/>
          </p:cNvSpPr>
          <p:nvPr/>
        </p:nvSpPr>
        <p:spPr bwMode="auto">
          <a:xfrm flipV="1">
            <a:off x="9144000" y="5257800"/>
            <a:ext cx="0" cy="304800"/>
          </a:xfrm>
          <a:prstGeom prst="line">
            <a:avLst/>
          </a:prstGeom>
          <a:noFill/>
          <a:ln w="38100">
            <a:solidFill>
              <a:srgbClr val="FF9900"/>
            </a:solidFill>
            <a:round/>
            <a:headEnd/>
            <a:tailEnd type="triangle" w="med" len="med"/>
          </a:ln>
          <a:effectLst>
            <a:outerShdw dist="107763" dir="2700000" algn="ctr" rotWithShape="0">
              <a:schemeClr val="bg2"/>
            </a:outerShdw>
          </a:effectLst>
          <a:extLst>
            <a:ext uri="{909E8E84-426E-40DD-AFC4-6F175D3DCCD1}">
              <a14:hiddenFill xmlns:a14="http://schemas.microsoft.com/office/drawing/2010/main">
                <a:noFill/>
              </a14:hiddenFill>
            </a:ext>
          </a:extLst>
        </p:spPr>
        <p:txBody>
          <a:bodyPr anchor="ctr"/>
          <a:lstStyle/>
          <a:p>
            <a:endParaRPr lang="en-US"/>
          </a:p>
        </p:txBody>
      </p:sp>
      <p:sp>
        <p:nvSpPr>
          <p:cNvPr id="166943" name="Text Box 31">
            <a:extLst>
              <a:ext uri="{FF2B5EF4-FFF2-40B4-BE49-F238E27FC236}">
                <a16:creationId xmlns:a16="http://schemas.microsoft.com/office/drawing/2014/main" id="{6120CC1B-265A-A131-201B-2C193A680DF2}"/>
              </a:ext>
            </a:extLst>
          </p:cNvPr>
          <p:cNvSpPr txBox="1">
            <a:spLocks noChangeArrowheads="1"/>
          </p:cNvSpPr>
          <p:nvPr/>
        </p:nvSpPr>
        <p:spPr bwMode="auto">
          <a:xfrm>
            <a:off x="7315200" y="5257800"/>
            <a:ext cx="1828800" cy="45720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1200">
                <a:latin typeface="Gill Sans Std" panose="020B0A02020104020203" pitchFamily="34" charset="77"/>
              </a:rPr>
              <a:t>”testauksen kattavuudesta ei ole todisteita”</a:t>
            </a:r>
            <a:endParaRPr lang="en-GB" altLang="en-US" sz="1200">
              <a:latin typeface="Gill Sans Std" panose="020B0A02020104020203" pitchFamily="34" charset="77"/>
            </a:endParaRPr>
          </a:p>
        </p:txBody>
      </p:sp>
      <p:sp>
        <p:nvSpPr>
          <p:cNvPr id="166944" name="Oval 32">
            <a:extLst>
              <a:ext uri="{FF2B5EF4-FFF2-40B4-BE49-F238E27FC236}">
                <a16:creationId xmlns:a16="http://schemas.microsoft.com/office/drawing/2014/main" id="{3978E588-1834-FEDB-7B47-8C24775A4BB1}"/>
              </a:ext>
            </a:extLst>
          </p:cNvPr>
          <p:cNvSpPr>
            <a:spLocks noChangeArrowheads="1"/>
          </p:cNvSpPr>
          <p:nvPr/>
        </p:nvSpPr>
        <p:spPr bwMode="auto">
          <a:xfrm>
            <a:off x="9601200" y="5486400"/>
            <a:ext cx="990600" cy="533400"/>
          </a:xfrm>
          <a:prstGeom prst="ellipse">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1200">
                <a:latin typeface="Gill Sans Std" panose="020B0A02020104020203" pitchFamily="34" charset="77"/>
              </a:rPr>
              <a:t>Tärkeys</a:t>
            </a:r>
            <a:endParaRPr lang="en-GB" altLang="en-US" sz="1200">
              <a:latin typeface="Gill Sans Std" panose="020B0A02020104020203" pitchFamily="34" charset="77"/>
            </a:endParaRPr>
          </a:p>
        </p:txBody>
      </p:sp>
      <p:cxnSp>
        <p:nvCxnSpPr>
          <p:cNvPr id="166945" name="AutoShape 33">
            <a:extLst>
              <a:ext uri="{FF2B5EF4-FFF2-40B4-BE49-F238E27FC236}">
                <a16:creationId xmlns:a16="http://schemas.microsoft.com/office/drawing/2014/main" id="{6C68EDE4-1C70-B9BB-82AB-55ACB45A966A}"/>
              </a:ext>
            </a:extLst>
          </p:cNvPr>
          <p:cNvCxnSpPr>
            <a:cxnSpLocks noChangeShapeType="1"/>
            <a:stCxn id="166944" idx="0"/>
            <a:endCxn id="166915" idx="2"/>
          </p:cNvCxnSpPr>
          <p:nvPr/>
        </p:nvCxnSpPr>
        <p:spPr bwMode="auto">
          <a:xfrm rot="5400000" flipH="1">
            <a:off x="9658350" y="5048250"/>
            <a:ext cx="228600" cy="647700"/>
          </a:xfrm>
          <a:prstGeom prst="bentConnector3">
            <a:avLst>
              <a:gd name="adj1" fmla="val 50000"/>
            </a:avLst>
          </a:prstGeom>
          <a:noFill/>
          <a:ln w="9525">
            <a:solidFill>
              <a:srgbClr val="000000"/>
            </a:solidFill>
            <a:miter lim="800000"/>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66946" name="Text Box 34">
            <a:extLst>
              <a:ext uri="{FF2B5EF4-FFF2-40B4-BE49-F238E27FC236}">
                <a16:creationId xmlns:a16="http://schemas.microsoft.com/office/drawing/2014/main" id="{18A43F0D-464C-7B35-2B58-2429FF657EBE}"/>
              </a:ext>
            </a:extLst>
          </p:cNvPr>
          <p:cNvSpPr txBox="1">
            <a:spLocks noChangeArrowheads="1"/>
          </p:cNvSpPr>
          <p:nvPr/>
        </p:nvSpPr>
        <p:spPr bwMode="auto">
          <a:xfrm>
            <a:off x="6248400" y="1371600"/>
            <a:ext cx="1828800" cy="45720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1200">
                <a:latin typeface="Gill Sans Std" panose="020B0A02020104020203" pitchFamily="34" charset="77"/>
              </a:rPr>
              <a:t>”onko käytössä kattavuusmittari”</a:t>
            </a:r>
            <a:endParaRPr lang="en-GB" altLang="en-US" sz="1200">
              <a:latin typeface="Gill Sans Std" panose="020B0A02020104020203" pitchFamily="34" charset="77"/>
            </a:endParaRPr>
          </a:p>
        </p:txBody>
      </p:sp>
      <p:cxnSp>
        <p:nvCxnSpPr>
          <p:cNvPr id="166947" name="AutoShape 35">
            <a:extLst>
              <a:ext uri="{FF2B5EF4-FFF2-40B4-BE49-F238E27FC236}">
                <a16:creationId xmlns:a16="http://schemas.microsoft.com/office/drawing/2014/main" id="{D3C9684F-1294-2C64-95C3-B8F983A21C4D}"/>
              </a:ext>
            </a:extLst>
          </p:cNvPr>
          <p:cNvCxnSpPr>
            <a:cxnSpLocks noChangeShapeType="1"/>
            <a:stCxn id="166916" idx="2"/>
            <a:endCxn id="166931" idx="0"/>
          </p:cNvCxnSpPr>
          <p:nvPr/>
        </p:nvCxnSpPr>
        <p:spPr bwMode="black">
          <a:xfrm flipH="1">
            <a:off x="2720976" y="4876801"/>
            <a:ext cx="4763" cy="682625"/>
          </a:xfrm>
          <a:prstGeom prst="straightConnector1">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2">
            <a:extLst>
              <a:ext uri="{FF2B5EF4-FFF2-40B4-BE49-F238E27FC236}">
                <a16:creationId xmlns:a16="http://schemas.microsoft.com/office/drawing/2014/main" id="{F91E515E-162C-8A68-5440-0AB8B778AB08}"/>
              </a:ext>
            </a:extLst>
          </p:cNvPr>
          <p:cNvSpPr>
            <a:spLocks noGrp="1" noChangeArrowheads="1"/>
          </p:cNvSpPr>
          <p:nvPr>
            <p:ph type="title"/>
          </p:nvPr>
        </p:nvSpPr>
        <p:spPr/>
        <p:txBody>
          <a:bodyPr/>
          <a:lstStyle/>
          <a:p>
            <a:r>
              <a:rPr lang="fi-FI" altLang="en-US" sz="3200"/>
              <a:t>Arviointi ”huippukäytäntöjä” vastaan voi johtaa ”painajaiskäytäntöihin”</a:t>
            </a:r>
            <a:endParaRPr lang="en-GB" altLang="en-US" sz="3200"/>
          </a:p>
        </p:txBody>
      </p:sp>
      <p:sp>
        <p:nvSpPr>
          <p:cNvPr id="173059" name="Rectangle 3">
            <a:extLst>
              <a:ext uri="{FF2B5EF4-FFF2-40B4-BE49-F238E27FC236}">
                <a16:creationId xmlns:a16="http://schemas.microsoft.com/office/drawing/2014/main" id="{F50827F9-A61E-A664-C7AB-50360C9D9A57}"/>
              </a:ext>
            </a:extLst>
          </p:cNvPr>
          <p:cNvSpPr>
            <a:spLocks noGrp="1" noChangeArrowheads="1"/>
          </p:cNvSpPr>
          <p:nvPr>
            <p:ph idx="1"/>
          </p:nvPr>
        </p:nvSpPr>
        <p:spPr/>
        <p:txBody>
          <a:bodyPr/>
          <a:lstStyle/>
          <a:p>
            <a:r>
              <a:rPr lang="fi-FI" altLang="en-US"/>
              <a:t>Mieti aina:</a:t>
            </a:r>
          </a:p>
          <a:p>
            <a:pPr lvl="1"/>
            <a:r>
              <a:rPr lang="fi-FI" altLang="en-US"/>
              <a:t>Miksi on paha jos käytäntöä ei noudateta?</a:t>
            </a:r>
          </a:p>
          <a:p>
            <a:pPr lvl="1"/>
            <a:r>
              <a:rPr lang="fi-FI" altLang="en-US"/>
              <a:t>Mitkä ovat seuraukset?</a:t>
            </a:r>
          </a:p>
          <a:p>
            <a:pPr lvl="1"/>
            <a:r>
              <a:rPr lang="fi-FI" altLang="en-US"/>
              <a:t>Mitkä ovat korjaamisesta saatavat hyödyt?</a:t>
            </a:r>
          </a:p>
          <a:p>
            <a:pPr lvl="1"/>
            <a:r>
              <a:rPr lang="fi-FI" altLang="en-US"/>
              <a:t>Mikä on korjauksen kustannus?</a:t>
            </a:r>
          </a:p>
          <a:p>
            <a:pPr lvl="1"/>
            <a:r>
              <a:rPr lang="fi-FI" altLang="en-US"/>
              <a:t>Miten muutos vaikuttaa muihin käytäntöihin?</a:t>
            </a:r>
          </a:p>
        </p:txBody>
      </p:sp>
      <p:sp>
        <p:nvSpPr>
          <p:cNvPr id="2" name="Date Placeholder 3">
            <a:extLst>
              <a:ext uri="{FF2B5EF4-FFF2-40B4-BE49-F238E27FC236}">
                <a16:creationId xmlns:a16="http://schemas.microsoft.com/office/drawing/2014/main" id="{6DF974F8-8110-D2D2-67F4-8B4A15FF0D93}"/>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79247124-9EA4-896A-9A54-CFE60D9D46A5}"/>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41986" name="Rectangle 2">
            <a:extLst>
              <a:ext uri="{FF2B5EF4-FFF2-40B4-BE49-F238E27FC236}">
                <a16:creationId xmlns:a16="http://schemas.microsoft.com/office/drawing/2014/main" id="{76ECCF44-C078-3A62-ED5E-84FED21B5BC5}"/>
              </a:ext>
            </a:extLst>
          </p:cNvPr>
          <p:cNvSpPr>
            <a:spLocks noGrp="1" noChangeArrowheads="1"/>
          </p:cNvSpPr>
          <p:nvPr>
            <p:ph type="title"/>
          </p:nvPr>
        </p:nvSpPr>
        <p:spPr/>
        <p:txBody>
          <a:bodyPr/>
          <a:lstStyle/>
          <a:p>
            <a:r>
              <a:rPr lang="fi-FI" altLang="en-US"/>
              <a:t>Testauksen tilannemalli</a:t>
            </a:r>
            <a:endParaRPr lang="en-GB" altLang="en-US"/>
          </a:p>
        </p:txBody>
      </p:sp>
      <p:graphicFrame>
        <p:nvGraphicFramePr>
          <p:cNvPr id="41987" name="Object 3">
            <a:extLst>
              <a:ext uri="{FF2B5EF4-FFF2-40B4-BE49-F238E27FC236}">
                <a16:creationId xmlns:a16="http://schemas.microsoft.com/office/drawing/2014/main" id="{69CB95EC-BB3B-5440-58E9-9895FF19057E}"/>
              </a:ext>
            </a:extLst>
          </p:cNvPr>
          <p:cNvGraphicFramePr>
            <a:graphicFrameLocks noChangeAspect="1"/>
          </p:cNvGraphicFramePr>
          <p:nvPr>
            <p:extLst>
              <p:ext uri="{D42A27DB-BD31-4B8C-83A1-F6EECF244321}">
                <p14:modId xmlns:p14="http://schemas.microsoft.com/office/powerpoint/2010/main" val="233206740"/>
              </p:ext>
            </p:extLst>
          </p:nvPr>
        </p:nvGraphicFramePr>
        <p:xfrm>
          <a:off x="2309019" y="1690688"/>
          <a:ext cx="7878762" cy="4498975"/>
        </p:xfrm>
        <a:graphic>
          <a:graphicData uri="http://schemas.openxmlformats.org/presentationml/2006/ole">
            <mc:AlternateContent xmlns:mc="http://schemas.openxmlformats.org/markup-compatibility/2006">
              <mc:Choice xmlns:v="urn:schemas-microsoft-com:vml" Requires="v">
                <p:oleObj name="Visio" r:id="rId3" imgW="99072700" imgH="55943500" progId="Visio.Drawing.6">
                  <p:embed/>
                </p:oleObj>
              </mc:Choice>
              <mc:Fallback>
                <p:oleObj name="Visio" r:id="rId3" imgW="99072700" imgH="55943500" progId="Visio.Drawing.6">
                  <p:embed/>
                  <p:pic>
                    <p:nvPicPr>
                      <p:cNvPr id="41987" name="Object 3">
                        <a:extLst>
                          <a:ext uri="{FF2B5EF4-FFF2-40B4-BE49-F238E27FC236}">
                            <a16:creationId xmlns:a16="http://schemas.microsoft.com/office/drawing/2014/main" id="{69CB95EC-BB3B-5440-58E9-9895FF1905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09019" y="1690688"/>
                        <a:ext cx="7878762" cy="4498975"/>
                      </a:xfrm>
                      <a:prstGeom prst="rect">
                        <a:avLst/>
                      </a:prstGeom>
                      <a:solidFill>
                        <a:schemeClr val="tx1"/>
                      </a:solidFill>
                      <a:ln>
                        <a:noFill/>
                      </a:ln>
                      <a:effectLst/>
                    </p:spPr>
                  </p:pic>
                </p:oleObj>
              </mc:Fallback>
            </mc:AlternateContent>
          </a:graphicData>
        </a:graphic>
      </p:graphicFrame>
      <p:sp>
        <p:nvSpPr>
          <p:cNvPr id="41988" name="Text Box 4">
            <a:extLst>
              <a:ext uri="{FF2B5EF4-FFF2-40B4-BE49-F238E27FC236}">
                <a16:creationId xmlns:a16="http://schemas.microsoft.com/office/drawing/2014/main" id="{5D4E1002-8A0F-94C2-0E2D-F8D13DA90E9D}"/>
              </a:ext>
            </a:extLst>
          </p:cNvPr>
          <p:cNvSpPr txBox="1">
            <a:spLocks noChangeArrowheads="1"/>
          </p:cNvSpPr>
          <p:nvPr/>
        </p:nvSpPr>
        <p:spPr bwMode="auto">
          <a:xfrm>
            <a:off x="953589" y="1271201"/>
            <a:ext cx="2390503" cy="276999"/>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fi-FI" altLang="en-US" sz="1200" dirty="0">
                <a:latin typeface="Arial" panose="020B0604020202020204" pitchFamily="34" charset="0"/>
              </a:rPr>
              <a:t>Muokattu [</a:t>
            </a:r>
            <a:r>
              <a:rPr lang="fi-FI" altLang="en-US" sz="1200" dirty="0" err="1">
                <a:latin typeface="Arial" panose="020B0604020202020204" pitchFamily="34" charset="0"/>
              </a:rPr>
              <a:t>Kaner</a:t>
            </a:r>
            <a:r>
              <a:rPr lang="fi-FI" altLang="en-US" sz="1200" dirty="0">
                <a:latin typeface="Arial" panose="020B0604020202020204" pitchFamily="34" charset="0"/>
              </a:rPr>
              <a:t> et al. 2002]</a:t>
            </a:r>
            <a:endParaRPr lang="en-GB" altLang="en-US" sz="1200" dirty="0">
              <a:latin typeface="Arial" panose="020B0604020202020204" pitchFamily="3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62C44E8F-BABE-AFB3-FFDC-A62D13C89648}"/>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45058" name="Rectangle 2">
            <a:extLst>
              <a:ext uri="{FF2B5EF4-FFF2-40B4-BE49-F238E27FC236}">
                <a16:creationId xmlns:a16="http://schemas.microsoft.com/office/drawing/2014/main" id="{77F9C9D5-3109-A6E7-ABA9-238541736695}"/>
              </a:ext>
            </a:extLst>
          </p:cNvPr>
          <p:cNvSpPr>
            <a:spLocks noGrp="1" noChangeArrowheads="1"/>
          </p:cNvSpPr>
          <p:nvPr>
            <p:ph type="title"/>
          </p:nvPr>
        </p:nvSpPr>
        <p:spPr/>
        <p:txBody>
          <a:bodyPr/>
          <a:lstStyle/>
          <a:p>
            <a:r>
              <a:rPr lang="fi-FI" altLang="en-US"/>
              <a:t>Tilannemalli tarkemmin</a:t>
            </a:r>
            <a:endParaRPr lang="en-GB" altLang="en-US"/>
          </a:p>
        </p:txBody>
      </p:sp>
      <p:sp>
        <p:nvSpPr>
          <p:cNvPr id="45059" name="Rectangle 3">
            <a:extLst>
              <a:ext uri="{FF2B5EF4-FFF2-40B4-BE49-F238E27FC236}">
                <a16:creationId xmlns:a16="http://schemas.microsoft.com/office/drawing/2014/main" id="{BD842AFD-44BB-3178-7433-9E1B1A2FC831}"/>
              </a:ext>
            </a:extLst>
          </p:cNvPr>
          <p:cNvSpPr>
            <a:spLocks noChangeArrowheads="1"/>
          </p:cNvSpPr>
          <p:nvPr/>
        </p:nvSpPr>
        <p:spPr bwMode="auto">
          <a:xfrm>
            <a:off x="383177" y="1493044"/>
            <a:ext cx="2667000" cy="1447800"/>
          </a:xfrm>
          <a:prstGeom prst="rect">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fontAlgn="t">
              <a:spcBef>
                <a:spcPct val="30000"/>
              </a:spcBef>
            </a:pPr>
            <a:r>
              <a:rPr lang="en-GB" altLang="en-US" sz="1600" b="1" dirty="0" err="1">
                <a:solidFill>
                  <a:schemeClr val="tx1"/>
                </a:solidFill>
                <a:latin typeface="Arial" panose="020B0604020202020204" pitchFamily="34" charset="0"/>
              </a:rPr>
              <a:t>Missio</a:t>
            </a:r>
            <a:endParaRPr lang="en-GB" altLang="en-US" sz="1600" b="1" dirty="0">
              <a:solidFill>
                <a:schemeClr val="tx1"/>
              </a:solidFill>
              <a:latin typeface="Arial" panose="020B0604020202020204" pitchFamily="34" charset="0"/>
            </a:endParaRPr>
          </a:p>
          <a:p>
            <a:pPr algn="ctr" fontAlgn="t">
              <a:spcBef>
                <a:spcPct val="30000"/>
              </a:spcBef>
              <a:buFontTx/>
              <a:buChar char="•"/>
            </a:pPr>
            <a:r>
              <a:rPr lang="en-GB" altLang="en-US" sz="1600" dirty="0" err="1">
                <a:solidFill>
                  <a:schemeClr val="tx1"/>
                </a:solidFill>
                <a:latin typeface="Arial" panose="020B0604020202020204" pitchFamily="34" charset="0"/>
              </a:rPr>
              <a:t>Testauksen</a:t>
            </a:r>
            <a:r>
              <a:rPr lang="en-GB" altLang="en-US" sz="1600" dirty="0">
                <a:solidFill>
                  <a:schemeClr val="tx1"/>
                </a:solidFill>
                <a:latin typeface="Arial" panose="020B0604020202020204" pitchFamily="34" charset="0"/>
              </a:rPr>
              <a:t> </a:t>
            </a:r>
            <a:r>
              <a:rPr lang="en-GB" altLang="en-US" sz="1600" dirty="0" err="1">
                <a:solidFill>
                  <a:schemeClr val="tx1"/>
                </a:solidFill>
                <a:latin typeface="Arial" panose="020B0604020202020204" pitchFamily="34" charset="0"/>
              </a:rPr>
              <a:t>asiakkaat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Odotukset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Tavoitteet</a:t>
            </a:r>
            <a:r>
              <a:rPr lang="en-GB" altLang="en-US" sz="1600" dirty="0">
                <a:solidFill>
                  <a:schemeClr val="tx1"/>
                </a:solidFill>
                <a:latin typeface="Arial" panose="020B0604020202020204" pitchFamily="34" charset="0"/>
              </a:rPr>
              <a:t> </a:t>
            </a:r>
          </a:p>
        </p:txBody>
      </p:sp>
      <p:sp>
        <p:nvSpPr>
          <p:cNvPr id="45060" name="Rectangle 4">
            <a:extLst>
              <a:ext uri="{FF2B5EF4-FFF2-40B4-BE49-F238E27FC236}">
                <a16:creationId xmlns:a16="http://schemas.microsoft.com/office/drawing/2014/main" id="{6FF0EA3A-351F-9EA2-FD12-254614906772}"/>
              </a:ext>
            </a:extLst>
          </p:cNvPr>
          <p:cNvSpPr>
            <a:spLocks noChangeArrowheads="1"/>
          </p:cNvSpPr>
          <p:nvPr/>
        </p:nvSpPr>
        <p:spPr bwMode="auto">
          <a:xfrm>
            <a:off x="2152650" y="3243943"/>
            <a:ext cx="2590800" cy="2971800"/>
          </a:xfrm>
          <a:prstGeom prst="rect">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fontAlgn="t">
              <a:spcBef>
                <a:spcPct val="30000"/>
              </a:spcBef>
            </a:pPr>
            <a:r>
              <a:rPr lang="en-GB" altLang="en-US" sz="1600" b="1" dirty="0" err="1">
                <a:solidFill>
                  <a:schemeClr val="tx1"/>
                </a:solidFill>
                <a:latin typeface="Arial" panose="020B0604020202020204" pitchFamily="34" charset="0"/>
              </a:rPr>
              <a:t>Kehitys</a:t>
            </a:r>
            <a:r>
              <a:rPr lang="en-GB" altLang="en-US" sz="1600" b="1" dirty="0">
                <a:solidFill>
                  <a:schemeClr val="tx1"/>
                </a:solidFill>
                <a:latin typeface="Arial" panose="020B0604020202020204" pitchFamily="34" charset="0"/>
              </a:rPr>
              <a:t> </a:t>
            </a:r>
            <a:r>
              <a:rPr lang="en-GB" altLang="en-US" sz="1600" b="1" dirty="0" err="1">
                <a:solidFill>
                  <a:schemeClr val="tx1"/>
                </a:solidFill>
                <a:latin typeface="Arial" panose="020B0604020202020204" pitchFamily="34" charset="0"/>
              </a:rPr>
              <a:t>ja</a:t>
            </a:r>
            <a:r>
              <a:rPr lang="en-GB" altLang="en-US" sz="1600" b="1" dirty="0">
                <a:solidFill>
                  <a:schemeClr val="tx1"/>
                </a:solidFill>
                <a:latin typeface="Arial" panose="020B0604020202020204" pitchFamily="34" charset="0"/>
              </a:rPr>
              <a:t> </a:t>
            </a:r>
            <a:r>
              <a:rPr lang="en-GB" altLang="en-US" sz="1600" b="1" dirty="0" err="1">
                <a:solidFill>
                  <a:schemeClr val="tx1"/>
                </a:solidFill>
                <a:latin typeface="Arial" panose="020B0604020202020204" pitchFamily="34" charset="0"/>
              </a:rPr>
              <a:t>integrointi</a:t>
            </a:r>
            <a:endParaRPr lang="en-GB" altLang="en-US" sz="1600" b="1" dirty="0">
              <a:solidFill>
                <a:schemeClr val="tx1"/>
              </a:solidFill>
              <a:latin typeface="Arial" panose="020B0604020202020204" pitchFamily="34" charset="0"/>
            </a:endParaRPr>
          </a:p>
          <a:p>
            <a:pPr algn="ctr" fontAlgn="t">
              <a:spcBef>
                <a:spcPct val="30000"/>
              </a:spcBef>
              <a:buFontTx/>
              <a:buChar char="•"/>
            </a:pPr>
            <a:r>
              <a:rPr lang="en-GB" altLang="en-US" sz="1600" dirty="0" err="1">
                <a:solidFill>
                  <a:schemeClr val="tx1"/>
                </a:solidFill>
                <a:latin typeface="Arial" panose="020B0604020202020204" pitchFamily="34" charset="0"/>
              </a:rPr>
              <a:t>Sovellusarkkitehtuuri</a:t>
            </a:r>
            <a:r>
              <a:rPr lang="en-GB" altLang="en-US" sz="1600" dirty="0">
                <a:solidFill>
                  <a:schemeClr val="tx1"/>
                </a:solidFill>
                <a:latin typeface="Arial" panose="020B0604020202020204" pitchFamily="34" charset="0"/>
              </a:rPr>
              <a:t> </a:t>
            </a:r>
            <a:br>
              <a:rPr lang="fi-FI" altLang="en-US" sz="1600" dirty="0">
                <a:solidFill>
                  <a:schemeClr val="tx1"/>
                </a:solidFill>
                <a:latin typeface="Arial" panose="020B0604020202020204" pitchFamily="34" charset="0"/>
              </a:rPr>
            </a:br>
            <a:r>
              <a:rPr lang="en-GB" altLang="en-US" sz="1600" dirty="0" err="1">
                <a:solidFill>
                  <a:schemeClr val="tx1"/>
                </a:solidFill>
                <a:latin typeface="Arial" panose="020B0604020202020204" pitchFamily="34" charset="0"/>
              </a:rPr>
              <a:t>ja</a:t>
            </a:r>
            <a:r>
              <a:rPr lang="en-GB" altLang="en-US" sz="1600" dirty="0">
                <a:solidFill>
                  <a:schemeClr val="tx1"/>
                </a:solidFill>
                <a:latin typeface="Arial" panose="020B0604020202020204" pitchFamily="34" charset="0"/>
              </a:rPr>
              <a:t> -</a:t>
            </a:r>
            <a:r>
              <a:rPr lang="en-GB" altLang="en-US" sz="1600" dirty="0" err="1">
                <a:solidFill>
                  <a:schemeClr val="tx1"/>
                </a:solidFill>
                <a:latin typeface="Arial" panose="020B0604020202020204" pitchFamily="34" charset="0"/>
              </a:rPr>
              <a:t>rakenteet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Projektin</a:t>
            </a:r>
            <a:r>
              <a:rPr lang="en-GB" altLang="en-US" sz="1600" dirty="0">
                <a:solidFill>
                  <a:schemeClr val="tx1"/>
                </a:solidFill>
                <a:latin typeface="Arial" panose="020B0604020202020204" pitchFamily="34" charset="0"/>
              </a:rPr>
              <a:t> </a:t>
            </a:r>
            <a:r>
              <a:rPr lang="en-GB" altLang="en-US" sz="1600" dirty="0" err="1">
                <a:solidFill>
                  <a:schemeClr val="tx1"/>
                </a:solidFill>
                <a:latin typeface="Arial" panose="020B0604020202020204" pitchFamily="34" charset="0"/>
              </a:rPr>
              <a:t>elinkaarimalli</a:t>
            </a:r>
            <a:r>
              <a:rPr lang="en-GB" altLang="en-US" sz="1600" dirty="0">
                <a:solidFill>
                  <a:schemeClr val="tx1"/>
                </a:solidFill>
                <a:latin typeface="Arial" panose="020B0604020202020204" pitchFamily="34" charset="0"/>
              </a:rPr>
              <a:t> </a:t>
            </a:r>
            <a:br>
              <a:rPr lang="fi-FI" altLang="en-US" sz="1600" dirty="0">
                <a:solidFill>
                  <a:schemeClr val="tx1"/>
                </a:solidFill>
                <a:latin typeface="Arial" panose="020B0604020202020204" pitchFamily="34" charset="0"/>
              </a:rPr>
            </a:br>
            <a:r>
              <a:rPr lang="en-GB" altLang="en-US" sz="1600" dirty="0" err="1">
                <a:solidFill>
                  <a:schemeClr val="tx1"/>
                </a:solidFill>
                <a:latin typeface="Arial" panose="020B0604020202020204" pitchFamily="34" charset="0"/>
              </a:rPr>
              <a:t>ja</a:t>
            </a:r>
            <a:r>
              <a:rPr lang="en-GB" altLang="en-US" sz="1600" dirty="0">
                <a:solidFill>
                  <a:schemeClr val="tx1"/>
                </a:solidFill>
                <a:latin typeface="Arial" panose="020B0604020202020204" pitchFamily="34" charset="0"/>
              </a:rPr>
              <a:t> </a:t>
            </a:r>
            <a:r>
              <a:rPr lang="en-GB" altLang="en-US" sz="1600" dirty="0" err="1">
                <a:solidFill>
                  <a:schemeClr val="tx1"/>
                </a:solidFill>
                <a:latin typeface="Arial" panose="020B0604020202020204" pitchFamily="34" charset="0"/>
              </a:rPr>
              <a:t>rytmitys</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Projektinhallinta</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Kokoonpanonhallinta</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Julkaisunhallinta</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Virheiden</a:t>
            </a:r>
            <a:r>
              <a:rPr lang="en-GB" altLang="en-US" sz="1600" dirty="0">
                <a:solidFill>
                  <a:schemeClr val="tx1"/>
                </a:solidFill>
                <a:latin typeface="Arial" panose="020B0604020202020204" pitchFamily="34" charset="0"/>
              </a:rPr>
              <a:t> </a:t>
            </a:r>
            <a:r>
              <a:rPr lang="en-GB" altLang="en-US" sz="1600" dirty="0" err="1">
                <a:solidFill>
                  <a:schemeClr val="tx1"/>
                </a:solidFill>
                <a:latin typeface="Arial" panose="020B0604020202020204" pitchFamily="34" charset="0"/>
              </a:rPr>
              <a:t>estäminen</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Kehitysryhmä</a:t>
            </a:r>
            <a:r>
              <a:rPr lang="en-GB" altLang="en-US" sz="1600" dirty="0">
                <a:solidFill>
                  <a:schemeClr val="tx1"/>
                </a:solidFill>
                <a:latin typeface="Arial" panose="020B0604020202020204" pitchFamily="34" charset="0"/>
              </a:rPr>
              <a:t> </a:t>
            </a:r>
          </a:p>
        </p:txBody>
      </p:sp>
      <p:sp>
        <p:nvSpPr>
          <p:cNvPr id="45061" name="Rectangle 5">
            <a:extLst>
              <a:ext uri="{FF2B5EF4-FFF2-40B4-BE49-F238E27FC236}">
                <a16:creationId xmlns:a16="http://schemas.microsoft.com/office/drawing/2014/main" id="{EE051922-AC9D-0161-C9AF-9A43D338FD22}"/>
              </a:ext>
            </a:extLst>
          </p:cNvPr>
          <p:cNvSpPr>
            <a:spLocks noChangeArrowheads="1"/>
          </p:cNvSpPr>
          <p:nvPr/>
        </p:nvSpPr>
        <p:spPr bwMode="auto">
          <a:xfrm>
            <a:off x="4876800" y="2481943"/>
            <a:ext cx="2590800" cy="3733800"/>
          </a:xfrm>
          <a:prstGeom prst="rect">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fontAlgn="t">
              <a:spcBef>
                <a:spcPct val="30000"/>
              </a:spcBef>
            </a:pPr>
            <a:r>
              <a:rPr lang="en-GB" altLang="en-US" sz="1600" b="1" dirty="0" err="1">
                <a:solidFill>
                  <a:schemeClr val="tx1"/>
                </a:solidFill>
                <a:latin typeface="Arial" panose="020B0604020202020204" pitchFamily="34" charset="0"/>
              </a:rPr>
              <a:t>Vaatimukset</a:t>
            </a:r>
            <a:endParaRPr lang="en-GB" altLang="en-US" sz="1600" b="1" dirty="0">
              <a:solidFill>
                <a:schemeClr val="tx1"/>
              </a:solidFill>
              <a:latin typeface="Arial" panose="020B0604020202020204" pitchFamily="34" charset="0"/>
            </a:endParaRPr>
          </a:p>
          <a:p>
            <a:pPr algn="ctr" fontAlgn="t">
              <a:spcBef>
                <a:spcPct val="30000"/>
              </a:spcBef>
              <a:buFontTx/>
              <a:buChar char="•"/>
            </a:pPr>
            <a:r>
              <a:rPr lang="en-GB" altLang="en-US" sz="1600" dirty="0" err="1">
                <a:solidFill>
                  <a:schemeClr val="tx1"/>
                </a:solidFill>
                <a:latin typeface="Arial" panose="020B0604020202020204" pitchFamily="34" charset="0"/>
              </a:rPr>
              <a:t>Laatu-aika-ominaisuu</a:t>
            </a:r>
            <a:r>
              <a:rPr lang="fi-FI" altLang="en-US" sz="1600" dirty="0">
                <a:solidFill>
                  <a:schemeClr val="tx1"/>
                </a:solidFill>
                <a:latin typeface="Arial" panose="020B0604020202020204" pitchFamily="34" charset="0"/>
              </a:rPr>
              <a:t>s</a:t>
            </a:r>
            <a:r>
              <a:rPr lang="en-GB" altLang="en-US" sz="1600" dirty="0">
                <a:solidFill>
                  <a:schemeClr val="tx1"/>
                </a:solidFill>
                <a:latin typeface="Arial" panose="020B0604020202020204" pitchFamily="34" charset="0"/>
              </a:rPr>
              <a:t> </a:t>
            </a:r>
            <a:br>
              <a:rPr lang="fi-FI" altLang="en-US" sz="1600" dirty="0">
                <a:solidFill>
                  <a:schemeClr val="tx1"/>
                </a:solidFill>
                <a:latin typeface="Arial" panose="020B0604020202020204" pitchFamily="34" charset="0"/>
              </a:rPr>
            </a:br>
            <a:r>
              <a:rPr lang="en-GB" altLang="en-US" sz="1600" dirty="0" err="1">
                <a:solidFill>
                  <a:schemeClr val="tx1"/>
                </a:solidFill>
                <a:latin typeface="Arial" panose="020B0604020202020204" pitchFamily="34" charset="0"/>
              </a:rPr>
              <a:t>painotukset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Sovelluksen</a:t>
            </a:r>
            <a:r>
              <a:rPr lang="en-GB" altLang="en-US" sz="1600" dirty="0">
                <a:solidFill>
                  <a:schemeClr val="tx1"/>
                </a:solidFill>
                <a:latin typeface="Arial" panose="020B0604020202020204" pitchFamily="34" charset="0"/>
              </a:rPr>
              <a:t> </a:t>
            </a:r>
            <a:r>
              <a:rPr lang="en-GB" altLang="en-US" sz="1600" dirty="0" err="1">
                <a:solidFill>
                  <a:schemeClr val="tx1"/>
                </a:solidFill>
                <a:latin typeface="Arial" panose="020B0604020202020204" pitchFamily="34" charset="0"/>
              </a:rPr>
              <a:t>riskit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Laatuominaisuuksien</a:t>
            </a:r>
            <a:r>
              <a:rPr lang="en-GB" altLang="en-US" sz="1600" dirty="0">
                <a:solidFill>
                  <a:schemeClr val="tx1"/>
                </a:solidFill>
                <a:latin typeface="Arial" panose="020B0604020202020204" pitchFamily="34" charset="0"/>
              </a:rPr>
              <a:t> </a:t>
            </a:r>
            <a:br>
              <a:rPr lang="fi-FI" altLang="en-US" sz="1600" dirty="0">
                <a:solidFill>
                  <a:schemeClr val="tx1"/>
                </a:solidFill>
                <a:latin typeface="Arial" panose="020B0604020202020204" pitchFamily="34" charset="0"/>
              </a:rPr>
            </a:br>
            <a:r>
              <a:rPr lang="en-GB" altLang="en-US" sz="1600" dirty="0" err="1">
                <a:solidFill>
                  <a:schemeClr val="tx1"/>
                </a:solidFill>
                <a:latin typeface="Arial" panose="020B0604020202020204" pitchFamily="34" charset="0"/>
              </a:rPr>
              <a:t>painotukset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Sovelluksen</a:t>
            </a:r>
            <a:r>
              <a:rPr lang="en-GB" altLang="en-US" sz="1600" dirty="0">
                <a:solidFill>
                  <a:schemeClr val="tx1"/>
                </a:solidFill>
                <a:latin typeface="Arial" panose="020B0604020202020204" pitchFamily="34" charset="0"/>
              </a:rPr>
              <a:t> </a:t>
            </a:r>
            <a:r>
              <a:rPr lang="en-GB" altLang="en-US" sz="1600" dirty="0" err="1">
                <a:solidFill>
                  <a:schemeClr val="tx1"/>
                </a:solidFill>
                <a:latin typeface="Arial" panose="020B0604020202020204" pitchFamily="34" charset="0"/>
              </a:rPr>
              <a:t>tavoitteet</a:t>
            </a:r>
            <a:r>
              <a:rPr lang="en-GB" altLang="en-US" sz="1600" dirty="0">
                <a:solidFill>
                  <a:schemeClr val="tx1"/>
                </a:solidFill>
                <a:latin typeface="Arial" panose="020B0604020202020204" pitchFamily="34" charset="0"/>
              </a:rPr>
              <a:t> </a:t>
            </a:r>
            <a:br>
              <a:rPr lang="fi-FI" altLang="en-US" sz="1600" dirty="0">
                <a:solidFill>
                  <a:schemeClr val="tx1"/>
                </a:solidFill>
                <a:latin typeface="Arial" panose="020B0604020202020204" pitchFamily="34" charset="0"/>
              </a:rPr>
            </a:br>
            <a:r>
              <a:rPr lang="en-GB" altLang="en-US" sz="1600" dirty="0">
                <a:solidFill>
                  <a:schemeClr val="tx1"/>
                </a:solidFill>
                <a:latin typeface="Arial" panose="020B0604020202020204" pitchFamily="34" charset="0"/>
              </a:rPr>
              <a:t>(</a:t>
            </a:r>
            <a:r>
              <a:rPr lang="en-GB" altLang="en-US" sz="1600" dirty="0" err="1">
                <a:solidFill>
                  <a:schemeClr val="tx1"/>
                </a:solidFill>
                <a:latin typeface="Arial" panose="020B0604020202020204" pitchFamily="34" charset="0"/>
              </a:rPr>
              <a:t>ratkaistava</a:t>
            </a:r>
            <a:r>
              <a:rPr lang="en-GB" altLang="en-US" sz="1600" dirty="0">
                <a:solidFill>
                  <a:schemeClr val="tx1"/>
                </a:solidFill>
                <a:latin typeface="Arial" panose="020B0604020202020204" pitchFamily="34" charset="0"/>
              </a:rPr>
              <a:t> </a:t>
            </a:r>
            <a:r>
              <a:rPr lang="en-GB" altLang="en-US" sz="1600" dirty="0" err="1">
                <a:solidFill>
                  <a:schemeClr val="tx1"/>
                </a:solidFill>
                <a:latin typeface="Arial" panose="020B0604020202020204" pitchFamily="34" charset="0"/>
              </a:rPr>
              <a:t>ongelma</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Sovelluksen</a:t>
            </a:r>
            <a:r>
              <a:rPr lang="en-GB" altLang="en-US" sz="1600" dirty="0">
                <a:solidFill>
                  <a:schemeClr val="tx1"/>
                </a:solidFill>
                <a:latin typeface="Arial" panose="020B0604020202020204" pitchFamily="34" charset="0"/>
              </a:rPr>
              <a:t> </a:t>
            </a:r>
            <a:br>
              <a:rPr lang="fi-FI" altLang="en-US" sz="1600" dirty="0">
                <a:solidFill>
                  <a:schemeClr val="tx1"/>
                </a:solidFill>
                <a:latin typeface="Arial" panose="020B0604020202020204" pitchFamily="34" charset="0"/>
              </a:rPr>
            </a:br>
            <a:r>
              <a:rPr lang="en-GB" altLang="en-US" sz="1600" dirty="0" err="1">
                <a:solidFill>
                  <a:schemeClr val="tx1"/>
                </a:solidFill>
                <a:latin typeface="Arial" panose="020B0604020202020204" pitchFamily="34" charset="0"/>
              </a:rPr>
              <a:t>sidosryhmät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Vaatimusdokumentaatio</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Epäsuorien</a:t>
            </a:r>
            <a:r>
              <a:rPr lang="en-GB" altLang="en-US" sz="1600" dirty="0">
                <a:solidFill>
                  <a:schemeClr val="tx1"/>
                </a:solidFill>
                <a:latin typeface="Arial" panose="020B0604020202020204" pitchFamily="34" charset="0"/>
              </a:rPr>
              <a:t> </a:t>
            </a:r>
            <a:r>
              <a:rPr lang="en-GB" altLang="en-US" sz="1600" dirty="0" err="1">
                <a:solidFill>
                  <a:schemeClr val="tx1"/>
                </a:solidFill>
                <a:latin typeface="Arial" panose="020B0604020202020204" pitchFamily="34" charset="0"/>
              </a:rPr>
              <a:t>vaatimusten</a:t>
            </a:r>
            <a:r>
              <a:rPr lang="en-GB" altLang="en-US" sz="1600" dirty="0">
                <a:solidFill>
                  <a:schemeClr val="tx1"/>
                </a:solidFill>
                <a:latin typeface="Arial" panose="020B0604020202020204" pitchFamily="34" charset="0"/>
              </a:rPr>
              <a:t> </a:t>
            </a:r>
            <a:br>
              <a:rPr lang="fi-FI" altLang="en-US" sz="1600" dirty="0">
                <a:solidFill>
                  <a:schemeClr val="tx1"/>
                </a:solidFill>
                <a:latin typeface="Arial" panose="020B0604020202020204" pitchFamily="34" charset="0"/>
              </a:rPr>
            </a:br>
            <a:r>
              <a:rPr lang="en-GB" altLang="en-US" sz="1600" dirty="0" err="1">
                <a:solidFill>
                  <a:schemeClr val="tx1"/>
                </a:solidFill>
                <a:latin typeface="Arial" panose="020B0604020202020204" pitchFamily="34" charset="0"/>
              </a:rPr>
              <a:t>viestintä</a:t>
            </a:r>
            <a:r>
              <a:rPr lang="en-GB" altLang="en-US" sz="1600" dirty="0">
                <a:solidFill>
                  <a:schemeClr val="tx1"/>
                </a:solidFill>
                <a:latin typeface="Arial" panose="020B0604020202020204" pitchFamily="34" charset="0"/>
              </a:rPr>
              <a:t> </a:t>
            </a:r>
          </a:p>
        </p:txBody>
      </p:sp>
      <p:sp>
        <p:nvSpPr>
          <p:cNvPr id="45062" name="Rectangle 6">
            <a:extLst>
              <a:ext uri="{FF2B5EF4-FFF2-40B4-BE49-F238E27FC236}">
                <a16:creationId xmlns:a16="http://schemas.microsoft.com/office/drawing/2014/main" id="{6FB334EE-C139-3665-10C1-0CC340D57ED7}"/>
              </a:ext>
            </a:extLst>
          </p:cNvPr>
          <p:cNvSpPr>
            <a:spLocks noChangeArrowheads="1"/>
          </p:cNvSpPr>
          <p:nvPr/>
        </p:nvSpPr>
        <p:spPr bwMode="auto">
          <a:xfrm>
            <a:off x="7734300" y="4310743"/>
            <a:ext cx="2057400" cy="1905000"/>
          </a:xfrm>
          <a:prstGeom prst="rect">
            <a:avLst/>
          </a:prstGeom>
          <a:ln>
            <a:headEnd/>
            <a:tailEnd/>
          </a:ln>
        </p:spPr>
        <p:style>
          <a:lnRef idx="2">
            <a:schemeClr val="accent1">
              <a:shade val="15000"/>
            </a:schemeClr>
          </a:lnRef>
          <a:fillRef idx="1">
            <a:schemeClr val="accent1"/>
          </a:fillRef>
          <a:effectRef idx="0">
            <a:schemeClr val="accent1"/>
          </a:effectRef>
          <a:fontRef idx="minor">
            <a:schemeClr val="lt1"/>
          </a:fontRef>
        </p:style>
        <p:txBody>
          <a:bodyPr wrap="none" anchor="ctr"/>
          <a:lstStyle/>
          <a:p>
            <a:pPr algn="ctr" fontAlgn="t">
              <a:spcBef>
                <a:spcPct val="30000"/>
              </a:spcBef>
            </a:pPr>
            <a:r>
              <a:rPr lang="en-GB" altLang="en-US" sz="1600" b="1">
                <a:solidFill>
                  <a:schemeClr val="tx1"/>
                </a:solidFill>
                <a:latin typeface="Arial" panose="020B0604020202020204" pitchFamily="34" charset="0"/>
              </a:rPr>
              <a:t>Testausryhmä</a:t>
            </a:r>
          </a:p>
          <a:p>
            <a:pPr algn="ctr" fontAlgn="t">
              <a:spcBef>
                <a:spcPct val="30000"/>
              </a:spcBef>
              <a:buFontTx/>
              <a:buChar char="•"/>
            </a:pPr>
            <a:r>
              <a:rPr lang="en-GB" altLang="en-US" sz="1600">
                <a:solidFill>
                  <a:schemeClr val="tx1"/>
                </a:solidFill>
                <a:latin typeface="Arial" panose="020B0604020202020204" pitchFamily="34" charset="0"/>
              </a:rPr>
              <a:t>Resurssointi </a:t>
            </a:r>
          </a:p>
          <a:p>
            <a:pPr algn="ctr" fontAlgn="t">
              <a:spcBef>
                <a:spcPct val="30000"/>
              </a:spcBef>
              <a:buFontTx/>
              <a:buChar char="•"/>
            </a:pPr>
            <a:r>
              <a:rPr lang="en-GB" altLang="en-US" sz="1600">
                <a:solidFill>
                  <a:schemeClr val="tx1"/>
                </a:solidFill>
                <a:latin typeface="Arial" panose="020B0604020202020204" pitchFamily="34" charset="0"/>
              </a:rPr>
              <a:t>Osaaminen </a:t>
            </a:r>
          </a:p>
          <a:p>
            <a:pPr algn="ctr" fontAlgn="t">
              <a:spcBef>
                <a:spcPct val="30000"/>
              </a:spcBef>
              <a:buFontTx/>
              <a:buChar char="•"/>
            </a:pPr>
            <a:r>
              <a:rPr lang="en-GB" altLang="en-US" sz="1600">
                <a:solidFill>
                  <a:schemeClr val="tx1"/>
                </a:solidFill>
                <a:latin typeface="Arial" panose="020B0604020202020204" pitchFamily="34" charset="0"/>
              </a:rPr>
              <a:t>Johtaminen </a:t>
            </a:r>
          </a:p>
          <a:p>
            <a:pPr algn="ctr" fontAlgn="t">
              <a:spcBef>
                <a:spcPct val="30000"/>
              </a:spcBef>
              <a:buFontTx/>
              <a:buChar char="•"/>
            </a:pPr>
            <a:r>
              <a:rPr lang="en-GB" altLang="en-US" sz="1600">
                <a:solidFill>
                  <a:schemeClr val="tx1"/>
                </a:solidFill>
                <a:latin typeface="Arial" panose="020B0604020202020204" pitchFamily="34" charset="0"/>
              </a:rPr>
              <a:t>Työn jakaminen </a:t>
            </a:r>
          </a:p>
          <a:p>
            <a:pPr algn="ctr" fontAlgn="t">
              <a:spcBef>
                <a:spcPct val="30000"/>
              </a:spcBef>
              <a:buFontTx/>
              <a:buChar char="•"/>
            </a:pPr>
            <a:r>
              <a:rPr lang="en-GB" altLang="en-US" sz="1600">
                <a:solidFill>
                  <a:schemeClr val="tx1"/>
                </a:solidFill>
                <a:latin typeface="Arial" panose="020B0604020202020204" pitchFamily="34" charset="0"/>
              </a:rPr>
              <a:t>Motivaatio </a:t>
            </a:r>
          </a:p>
        </p:txBody>
      </p:sp>
      <p:sp>
        <p:nvSpPr>
          <p:cNvPr id="45063" name="Rectangle 7">
            <a:extLst>
              <a:ext uri="{FF2B5EF4-FFF2-40B4-BE49-F238E27FC236}">
                <a16:creationId xmlns:a16="http://schemas.microsoft.com/office/drawing/2014/main" id="{7E7EAAFB-9444-3239-DF1B-174BC74E22CC}"/>
              </a:ext>
            </a:extLst>
          </p:cNvPr>
          <p:cNvSpPr>
            <a:spLocks noChangeArrowheads="1"/>
          </p:cNvSpPr>
          <p:nvPr/>
        </p:nvSpPr>
        <p:spPr bwMode="auto">
          <a:xfrm>
            <a:off x="7734300" y="1110343"/>
            <a:ext cx="2057400" cy="2895600"/>
          </a:xfrm>
          <a:prstGeom prst="rect">
            <a:avLst/>
          </a:prstGeom>
          <a:ln>
            <a:headEnd/>
            <a:tailEnd/>
          </a:ln>
        </p:spPr>
        <p:style>
          <a:lnRef idx="2">
            <a:schemeClr val="accent1">
              <a:shade val="15000"/>
            </a:schemeClr>
          </a:lnRef>
          <a:fillRef idx="1">
            <a:schemeClr val="accent1"/>
          </a:fillRef>
          <a:effectRef idx="0">
            <a:schemeClr val="accent1"/>
          </a:effectRef>
          <a:fontRef idx="minor">
            <a:schemeClr val="lt1"/>
          </a:fontRef>
        </p:style>
        <p:txBody>
          <a:bodyPr wrap="none" anchor="ctr"/>
          <a:lstStyle/>
          <a:p>
            <a:pPr algn="ctr" fontAlgn="t">
              <a:spcBef>
                <a:spcPct val="30000"/>
              </a:spcBef>
            </a:pPr>
            <a:r>
              <a:rPr lang="en-GB" altLang="en-US" sz="1600" b="1" dirty="0" err="1">
                <a:solidFill>
                  <a:schemeClr val="tx1"/>
                </a:solidFill>
                <a:latin typeface="Arial" panose="020B0604020202020204" pitchFamily="34" charset="0"/>
              </a:rPr>
              <a:t>Testausympäristöt</a:t>
            </a:r>
            <a:r>
              <a:rPr lang="en-GB" altLang="en-US" sz="1600" b="1" dirty="0">
                <a:solidFill>
                  <a:schemeClr val="tx1"/>
                </a:solidFill>
                <a:latin typeface="Arial" panose="020B0604020202020204" pitchFamily="34" charset="0"/>
              </a:rPr>
              <a:t> </a:t>
            </a:r>
            <a:br>
              <a:rPr lang="fi-FI" altLang="en-US" sz="1600" b="1" dirty="0">
                <a:solidFill>
                  <a:schemeClr val="tx1"/>
                </a:solidFill>
                <a:latin typeface="Arial" panose="020B0604020202020204" pitchFamily="34" charset="0"/>
              </a:rPr>
            </a:br>
            <a:r>
              <a:rPr lang="en-GB" altLang="en-US" sz="1600" b="1" dirty="0" err="1">
                <a:solidFill>
                  <a:schemeClr val="tx1"/>
                </a:solidFill>
                <a:latin typeface="Arial" panose="020B0604020202020204" pitchFamily="34" charset="0"/>
              </a:rPr>
              <a:t>ja</a:t>
            </a:r>
            <a:r>
              <a:rPr lang="en-GB" altLang="en-US" sz="1600" b="1" dirty="0">
                <a:solidFill>
                  <a:schemeClr val="tx1"/>
                </a:solidFill>
                <a:latin typeface="Arial" panose="020B0604020202020204" pitchFamily="34" charset="0"/>
              </a:rPr>
              <a:t> </a:t>
            </a:r>
            <a:r>
              <a:rPr lang="en-GB" altLang="en-US" sz="1600" b="1" dirty="0" err="1">
                <a:solidFill>
                  <a:schemeClr val="tx1"/>
                </a:solidFill>
                <a:latin typeface="Arial" panose="020B0604020202020204" pitchFamily="34" charset="0"/>
              </a:rPr>
              <a:t>välineet</a:t>
            </a:r>
            <a:endParaRPr lang="en-GB" altLang="en-US" sz="1600" b="1" dirty="0">
              <a:solidFill>
                <a:schemeClr val="tx1"/>
              </a:solidFill>
              <a:latin typeface="Arial" panose="020B0604020202020204" pitchFamily="34" charset="0"/>
            </a:endParaRPr>
          </a:p>
          <a:p>
            <a:pPr algn="ctr" fontAlgn="t">
              <a:spcBef>
                <a:spcPct val="30000"/>
              </a:spcBef>
              <a:buFontTx/>
              <a:buChar char="•"/>
            </a:pPr>
            <a:r>
              <a:rPr lang="en-GB" altLang="en-US" sz="1600" dirty="0" err="1">
                <a:solidFill>
                  <a:schemeClr val="tx1"/>
                </a:solidFill>
                <a:latin typeface="Arial" panose="020B0604020202020204" pitchFamily="34" charset="0"/>
              </a:rPr>
              <a:t>Testausympäristöt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Testikirjasto</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Testiaineistot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Testausvälineet</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Havaintojen</a:t>
            </a:r>
            <a:r>
              <a:rPr lang="en-GB" altLang="en-US" sz="1600" dirty="0">
                <a:solidFill>
                  <a:schemeClr val="tx1"/>
                </a:solidFill>
                <a:latin typeface="Arial" panose="020B0604020202020204" pitchFamily="34" charset="0"/>
              </a:rPr>
              <a:t> </a:t>
            </a:r>
            <a:br>
              <a:rPr lang="fi-FI" altLang="en-US" sz="1600" dirty="0">
                <a:solidFill>
                  <a:schemeClr val="tx1"/>
                </a:solidFill>
                <a:latin typeface="Arial" panose="020B0604020202020204" pitchFamily="34" charset="0"/>
              </a:rPr>
            </a:br>
            <a:r>
              <a:rPr lang="en-GB" altLang="en-US" sz="1600" dirty="0" err="1">
                <a:solidFill>
                  <a:schemeClr val="tx1"/>
                </a:solidFill>
                <a:latin typeface="Arial" panose="020B0604020202020204" pitchFamily="34" charset="0"/>
              </a:rPr>
              <a:t>seurantajärjestelmä</a:t>
            </a:r>
            <a:r>
              <a:rPr lang="en-GB" altLang="en-US" sz="1600" dirty="0">
                <a:solidFill>
                  <a:schemeClr val="tx1"/>
                </a:solidFill>
                <a:latin typeface="Arial" panose="020B0604020202020204" pitchFamily="34" charset="0"/>
              </a:rPr>
              <a:t> </a:t>
            </a:r>
          </a:p>
          <a:p>
            <a:pPr algn="ctr" fontAlgn="t">
              <a:spcBef>
                <a:spcPct val="30000"/>
              </a:spcBef>
              <a:buFontTx/>
              <a:buChar char="•"/>
            </a:pPr>
            <a:r>
              <a:rPr lang="en-GB" altLang="en-US" sz="1600" dirty="0" err="1">
                <a:solidFill>
                  <a:schemeClr val="tx1"/>
                </a:solidFill>
                <a:latin typeface="Arial" panose="020B0604020202020204" pitchFamily="34" charset="0"/>
              </a:rPr>
              <a:t>Toimistotilat</a:t>
            </a:r>
            <a:r>
              <a:rPr lang="en-GB" altLang="en-US" sz="1600" dirty="0">
                <a:solidFill>
                  <a:schemeClr val="tx1"/>
                </a:solidFill>
                <a:latin typeface="Arial" panose="020B0604020202020204" pitchFamily="34" charset="0"/>
              </a:rPr>
              <a:t> </a:t>
            </a:r>
          </a:p>
          <a:p>
            <a:pPr algn="ctr"/>
            <a:endParaRPr lang="en-GB" altLang="en-US" sz="1600" dirty="0">
              <a:solidFill>
                <a:schemeClr val="tx1"/>
              </a:solidFill>
              <a:latin typeface="Arial" panose="020B0604020202020204" pitchFamily="3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E2A578-7956-5352-7811-7828247BB86B}"/>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graphicFrame>
        <p:nvGraphicFramePr>
          <p:cNvPr id="69634" name="Group 2">
            <a:extLst>
              <a:ext uri="{FF2B5EF4-FFF2-40B4-BE49-F238E27FC236}">
                <a16:creationId xmlns:a16="http://schemas.microsoft.com/office/drawing/2014/main" id="{6271F864-4F5C-7047-835B-3BFA20787D00}"/>
              </a:ext>
            </a:extLst>
          </p:cNvPr>
          <p:cNvGraphicFramePr>
            <a:graphicFrameLocks noGrp="1"/>
          </p:cNvGraphicFramePr>
          <p:nvPr>
            <p:extLst>
              <p:ext uri="{D42A27DB-BD31-4B8C-83A1-F6EECF244321}">
                <p14:modId xmlns:p14="http://schemas.microsoft.com/office/powerpoint/2010/main" val="1801658040"/>
              </p:ext>
            </p:extLst>
          </p:nvPr>
        </p:nvGraphicFramePr>
        <p:xfrm>
          <a:off x="2032793" y="611733"/>
          <a:ext cx="8126413" cy="5425440"/>
        </p:xfrm>
        <a:graphic>
          <a:graphicData uri="http://schemas.openxmlformats.org/drawingml/2006/table">
            <a:tbl>
              <a:tblPr/>
              <a:tblGrid>
                <a:gridCol w="2592388">
                  <a:extLst>
                    <a:ext uri="{9D8B030D-6E8A-4147-A177-3AD203B41FA5}">
                      <a16:colId xmlns:a16="http://schemas.microsoft.com/office/drawing/2014/main" val="2068029638"/>
                    </a:ext>
                  </a:extLst>
                </a:gridCol>
                <a:gridCol w="395287">
                  <a:extLst>
                    <a:ext uri="{9D8B030D-6E8A-4147-A177-3AD203B41FA5}">
                      <a16:colId xmlns:a16="http://schemas.microsoft.com/office/drawing/2014/main" val="486340896"/>
                    </a:ext>
                  </a:extLst>
                </a:gridCol>
                <a:gridCol w="395288">
                  <a:extLst>
                    <a:ext uri="{9D8B030D-6E8A-4147-A177-3AD203B41FA5}">
                      <a16:colId xmlns:a16="http://schemas.microsoft.com/office/drawing/2014/main" val="1549679383"/>
                    </a:ext>
                  </a:extLst>
                </a:gridCol>
                <a:gridCol w="395287">
                  <a:extLst>
                    <a:ext uri="{9D8B030D-6E8A-4147-A177-3AD203B41FA5}">
                      <a16:colId xmlns:a16="http://schemas.microsoft.com/office/drawing/2014/main" val="716910316"/>
                    </a:ext>
                  </a:extLst>
                </a:gridCol>
                <a:gridCol w="395288">
                  <a:extLst>
                    <a:ext uri="{9D8B030D-6E8A-4147-A177-3AD203B41FA5}">
                      <a16:colId xmlns:a16="http://schemas.microsoft.com/office/drawing/2014/main" val="1969935258"/>
                    </a:ext>
                  </a:extLst>
                </a:gridCol>
                <a:gridCol w="395287">
                  <a:extLst>
                    <a:ext uri="{9D8B030D-6E8A-4147-A177-3AD203B41FA5}">
                      <a16:colId xmlns:a16="http://schemas.microsoft.com/office/drawing/2014/main" val="1432700541"/>
                    </a:ext>
                  </a:extLst>
                </a:gridCol>
                <a:gridCol w="395288">
                  <a:extLst>
                    <a:ext uri="{9D8B030D-6E8A-4147-A177-3AD203B41FA5}">
                      <a16:colId xmlns:a16="http://schemas.microsoft.com/office/drawing/2014/main" val="2186124485"/>
                    </a:ext>
                  </a:extLst>
                </a:gridCol>
                <a:gridCol w="395287">
                  <a:extLst>
                    <a:ext uri="{9D8B030D-6E8A-4147-A177-3AD203B41FA5}">
                      <a16:colId xmlns:a16="http://schemas.microsoft.com/office/drawing/2014/main" val="3062375692"/>
                    </a:ext>
                  </a:extLst>
                </a:gridCol>
                <a:gridCol w="395288">
                  <a:extLst>
                    <a:ext uri="{9D8B030D-6E8A-4147-A177-3AD203B41FA5}">
                      <a16:colId xmlns:a16="http://schemas.microsoft.com/office/drawing/2014/main" val="2777410164"/>
                    </a:ext>
                  </a:extLst>
                </a:gridCol>
                <a:gridCol w="395287">
                  <a:extLst>
                    <a:ext uri="{9D8B030D-6E8A-4147-A177-3AD203B41FA5}">
                      <a16:colId xmlns:a16="http://schemas.microsoft.com/office/drawing/2014/main" val="4082649958"/>
                    </a:ext>
                  </a:extLst>
                </a:gridCol>
                <a:gridCol w="395288">
                  <a:extLst>
                    <a:ext uri="{9D8B030D-6E8A-4147-A177-3AD203B41FA5}">
                      <a16:colId xmlns:a16="http://schemas.microsoft.com/office/drawing/2014/main" val="543869979"/>
                    </a:ext>
                  </a:extLst>
                </a:gridCol>
                <a:gridCol w="395287">
                  <a:extLst>
                    <a:ext uri="{9D8B030D-6E8A-4147-A177-3AD203B41FA5}">
                      <a16:colId xmlns:a16="http://schemas.microsoft.com/office/drawing/2014/main" val="910885055"/>
                    </a:ext>
                  </a:extLst>
                </a:gridCol>
                <a:gridCol w="395288">
                  <a:extLst>
                    <a:ext uri="{9D8B030D-6E8A-4147-A177-3AD203B41FA5}">
                      <a16:colId xmlns:a16="http://schemas.microsoft.com/office/drawing/2014/main" val="2507250774"/>
                    </a:ext>
                  </a:extLst>
                </a:gridCol>
                <a:gridCol w="395287">
                  <a:extLst>
                    <a:ext uri="{9D8B030D-6E8A-4147-A177-3AD203B41FA5}">
                      <a16:colId xmlns:a16="http://schemas.microsoft.com/office/drawing/2014/main" val="2171931081"/>
                    </a:ext>
                  </a:extLst>
                </a:gridCol>
                <a:gridCol w="395288">
                  <a:extLst>
                    <a:ext uri="{9D8B030D-6E8A-4147-A177-3AD203B41FA5}">
                      <a16:colId xmlns:a16="http://schemas.microsoft.com/office/drawing/2014/main" val="39194846"/>
                    </a:ext>
                  </a:extLst>
                </a:gridCol>
              </a:tblGrid>
              <a:tr h="193675">
                <a:tc rowSpan="2">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dirty="0">
                          <a:ln>
                            <a:noFill/>
                          </a:ln>
                          <a:solidFill>
                            <a:schemeClr val="tx1"/>
                          </a:solidFill>
                          <a:effectLst/>
                          <a:latin typeface="Arial" panose="020B0604020202020204" pitchFamily="34" charset="0"/>
                        </a:rPr>
                        <a:t>Avainalueet</a:t>
                      </a:r>
                      <a:endParaRPr kumimoji="0" lang="en-US" altLang="en-US" sz="1200" b="1" i="0" u="none" strike="noStrike" cap="none" normalizeH="0" baseline="0" dirty="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gridSpan="5">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Hallittu</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Tehokas</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Optimoitu</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57692903"/>
                  </a:ext>
                </a:extLst>
              </a:tr>
              <a:tr h="193675">
                <a:tc vMerge="1">
                  <a:txBody>
                    <a:bodyPr/>
                    <a:lstStyle/>
                    <a:p>
                      <a:endParaRPr lang="en-US"/>
                    </a:p>
                  </a:txBody>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0</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2</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3</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4</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5</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6</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7</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8</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9</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10</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11</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12</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13</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extLst>
                  <a:ext uri="{0D108BD9-81ED-4DB2-BD59-A6C34878D82A}">
                    <a16:rowId xmlns:a16="http://schemas.microsoft.com/office/drawing/2014/main" val="2140320388"/>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Testausstrategia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26473184"/>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Elinkaarimalli</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03247413"/>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Aloitusajankohta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17494547"/>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Työmääräarviointi ja suunnittelu</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696657282"/>
                  </a:ext>
                </a:extLst>
              </a:tr>
              <a:tr h="192088">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Testien määrittelytekniikat</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932968178"/>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Staattiset testaustekniikat</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0554571"/>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Mittarit</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34778540"/>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Testausautomaatio</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325079"/>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Testausympäristö</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07712954"/>
                  </a:ext>
                </a:extLst>
              </a:tr>
              <a:tr h="22542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Toimistoympäristö</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90907905"/>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Sitoutuminen ja motivaatio</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86279445"/>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Testaustoiminnot ja koulutus</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32699551"/>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Metodologian laajuus</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407685771"/>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Viestintä</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96970727"/>
                  </a:ext>
                </a:extLst>
              </a:tr>
              <a:tr h="192088">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Raportointi</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9481769"/>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Virheiden hallinta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288624225"/>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Testausmateriaalien hallinta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34433966"/>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Testausprosessin hallinta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93160490"/>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Katselmoinnit</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91345854"/>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Alemman tason testaus</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3366F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dirty="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145556593"/>
                  </a:ext>
                </a:extLst>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4829B7B8-EFC1-F04E-0085-FB4AC1E8335E}"/>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71682" name="Rectangle 2">
            <a:extLst>
              <a:ext uri="{FF2B5EF4-FFF2-40B4-BE49-F238E27FC236}">
                <a16:creationId xmlns:a16="http://schemas.microsoft.com/office/drawing/2014/main" id="{7D6F2C62-86C6-2574-EE47-6AD79109D06F}"/>
              </a:ext>
            </a:extLst>
          </p:cNvPr>
          <p:cNvSpPr>
            <a:spLocks noGrp="1" noChangeArrowheads="1"/>
          </p:cNvSpPr>
          <p:nvPr>
            <p:ph type="title"/>
          </p:nvPr>
        </p:nvSpPr>
        <p:spPr>
          <a:xfrm>
            <a:off x="2209800" y="188913"/>
            <a:ext cx="7772400" cy="1143000"/>
          </a:xfrm>
        </p:spPr>
        <p:txBody>
          <a:bodyPr/>
          <a:lstStyle/>
          <a:p>
            <a:pPr>
              <a:lnSpc>
                <a:spcPct val="50000"/>
              </a:lnSpc>
            </a:pPr>
            <a:r>
              <a:rPr lang="fi-FI" altLang="en-US"/>
              <a:t>TPI-malli – yhteenveto</a:t>
            </a:r>
            <a:br>
              <a:rPr lang="fi-FI" altLang="en-US"/>
            </a:br>
            <a:r>
              <a:rPr lang="fi-FI" altLang="en-US" sz="1600"/>
              <a:t>Lähde:</a:t>
            </a:r>
            <a:r>
              <a:rPr lang="fi-FI" altLang="en-US" sz="1400"/>
              <a:t> </a:t>
            </a:r>
            <a:r>
              <a:rPr lang="en-US" altLang="en-US" sz="1800"/>
              <a:t>Koomen, T., ja M. Pol. 1999. Test Process Improvement: A Practical Step-by step Guide to Structured Testing.</a:t>
            </a:r>
            <a:r>
              <a:rPr lang="en-US" altLang="en-US"/>
              <a:t> </a:t>
            </a:r>
            <a:endParaRPr lang="en-GB" altLang="en-US"/>
          </a:p>
        </p:txBody>
      </p:sp>
      <p:sp>
        <p:nvSpPr>
          <p:cNvPr id="71683" name="Rectangle 3">
            <a:extLst>
              <a:ext uri="{FF2B5EF4-FFF2-40B4-BE49-F238E27FC236}">
                <a16:creationId xmlns:a16="http://schemas.microsoft.com/office/drawing/2014/main" id="{25719DD5-8F2B-FA96-1274-9BBA6E082B1C}"/>
              </a:ext>
            </a:extLst>
          </p:cNvPr>
          <p:cNvSpPr>
            <a:spLocks noChangeArrowheads="1"/>
          </p:cNvSpPr>
          <p:nvPr/>
        </p:nvSpPr>
        <p:spPr bwMode="auto">
          <a:xfrm>
            <a:off x="3810000" y="1905000"/>
            <a:ext cx="4876800" cy="2209800"/>
          </a:xfrm>
          <a:prstGeom prst="rect">
            <a:avLst/>
          </a:prstGeom>
          <a:solidFill>
            <a:schemeClr val="accent1"/>
          </a:solidFill>
          <a:ln w="19050">
            <a:solidFill>
              <a:srgbClr val="000000"/>
            </a:solidFill>
            <a:miter lim="800000"/>
            <a:headEnd/>
            <a:tailEnd/>
          </a:ln>
          <a:effectLst>
            <a:outerShdw dist="107763" dir="18900000" algn="ctr" rotWithShape="0">
              <a:schemeClr val="bg2"/>
            </a:outerShdw>
          </a:effectLst>
        </p:spPr>
        <p:txBody>
          <a:bodyPr wrap="none" anchor="b"/>
          <a:lstStyle/>
          <a:p>
            <a:pPr algn="r"/>
            <a:endParaRPr lang="en-US" altLang="en-US" sz="2000">
              <a:latin typeface="Arial" panose="020B0604020202020204" pitchFamily="34" charset="0"/>
            </a:endParaRPr>
          </a:p>
        </p:txBody>
      </p:sp>
      <p:sp>
        <p:nvSpPr>
          <p:cNvPr id="71684" name="Rectangle 4">
            <a:extLst>
              <a:ext uri="{FF2B5EF4-FFF2-40B4-BE49-F238E27FC236}">
                <a16:creationId xmlns:a16="http://schemas.microsoft.com/office/drawing/2014/main" id="{88E4A99B-9EC3-3914-DF16-7986EBDB2AAA}"/>
              </a:ext>
            </a:extLst>
          </p:cNvPr>
          <p:cNvSpPr>
            <a:spLocks noChangeArrowheads="1"/>
          </p:cNvSpPr>
          <p:nvPr/>
        </p:nvSpPr>
        <p:spPr bwMode="auto">
          <a:xfrm>
            <a:off x="5257800" y="2057400"/>
            <a:ext cx="1981200" cy="762000"/>
          </a:xfrm>
          <a:prstGeom prst="rect">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2000">
                <a:latin typeface="Arial" panose="020B0604020202020204" pitchFamily="34" charset="0"/>
              </a:rPr>
              <a:t>Avainalueet</a:t>
            </a:r>
            <a:endParaRPr lang="en-GB" altLang="en-US" sz="2000">
              <a:latin typeface="Arial" panose="020B0604020202020204" pitchFamily="34" charset="0"/>
            </a:endParaRPr>
          </a:p>
        </p:txBody>
      </p:sp>
      <p:sp>
        <p:nvSpPr>
          <p:cNvPr id="71685" name="Rectangle 5">
            <a:extLst>
              <a:ext uri="{FF2B5EF4-FFF2-40B4-BE49-F238E27FC236}">
                <a16:creationId xmlns:a16="http://schemas.microsoft.com/office/drawing/2014/main" id="{5A034A99-435F-45EA-8757-6F3458A610F5}"/>
              </a:ext>
            </a:extLst>
          </p:cNvPr>
          <p:cNvSpPr>
            <a:spLocks noChangeArrowheads="1"/>
          </p:cNvSpPr>
          <p:nvPr/>
        </p:nvSpPr>
        <p:spPr bwMode="auto">
          <a:xfrm>
            <a:off x="5257800" y="3124200"/>
            <a:ext cx="1981200" cy="762000"/>
          </a:xfrm>
          <a:prstGeom prst="rect">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sz="2000">
                <a:latin typeface="Arial" panose="020B0604020202020204" pitchFamily="34" charset="0"/>
              </a:rPr>
              <a:t>Tasot</a:t>
            </a:r>
            <a:endParaRPr lang="en-GB" altLang="en-US" sz="2000">
              <a:latin typeface="Arial" panose="020B0604020202020204" pitchFamily="34" charset="0"/>
            </a:endParaRPr>
          </a:p>
        </p:txBody>
      </p:sp>
      <p:sp>
        <p:nvSpPr>
          <p:cNvPr id="71686" name="Rectangle 6">
            <a:extLst>
              <a:ext uri="{FF2B5EF4-FFF2-40B4-BE49-F238E27FC236}">
                <a16:creationId xmlns:a16="http://schemas.microsoft.com/office/drawing/2014/main" id="{D19C3DD8-A2D5-F29E-E726-DC7B68E2CF7F}"/>
              </a:ext>
            </a:extLst>
          </p:cNvPr>
          <p:cNvSpPr>
            <a:spLocks noChangeArrowheads="1"/>
          </p:cNvSpPr>
          <p:nvPr/>
        </p:nvSpPr>
        <p:spPr bwMode="auto">
          <a:xfrm>
            <a:off x="4114800" y="4572000"/>
            <a:ext cx="1981200" cy="762000"/>
          </a:xfrm>
          <a:prstGeom prst="rect">
            <a:avLst/>
          </a:prstGeom>
          <a:ln>
            <a:headEnd/>
            <a:tailEnd/>
          </a:ln>
        </p:spPr>
        <p:style>
          <a:lnRef idx="2">
            <a:schemeClr val="accent5">
              <a:shade val="15000"/>
            </a:schemeClr>
          </a:lnRef>
          <a:fillRef idx="1">
            <a:schemeClr val="accent5"/>
          </a:fillRef>
          <a:effectRef idx="0">
            <a:schemeClr val="accent5"/>
          </a:effectRef>
          <a:fontRef idx="minor">
            <a:schemeClr val="lt1"/>
          </a:fontRef>
        </p:style>
        <p:txBody>
          <a:bodyPr wrap="none" anchor="ctr"/>
          <a:lstStyle/>
          <a:p>
            <a:pPr algn="ctr"/>
            <a:r>
              <a:rPr lang="fi-FI" altLang="en-US" sz="2000" dirty="0">
                <a:latin typeface="Arial" panose="020B0604020202020204" pitchFamily="34" charset="0"/>
              </a:rPr>
              <a:t>Tarkastus-</a:t>
            </a:r>
            <a:br>
              <a:rPr lang="fi-FI" altLang="en-US" sz="2000" dirty="0">
                <a:latin typeface="Arial" panose="020B0604020202020204" pitchFamily="34" charset="0"/>
              </a:rPr>
            </a:br>
            <a:r>
              <a:rPr lang="fi-FI" altLang="en-US" sz="2000" dirty="0">
                <a:latin typeface="Arial" panose="020B0604020202020204" pitchFamily="34" charset="0"/>
              </a:rPr>
              <a:t>pisteet</a:t>
            </a:r>
            <a:endParaRPr lang="en-GB" altLang="en-US" sz="2000" dirty="0">
              <a:latin typeface="Arial" panose="020B0604020202020204" pitchFamily="34" charset="0"/>
            </a:endParaRPr>
          </a:p>
        </p:txBody>
      </p:sp>
      <p:sp>
        <p:nvSpPr>
          <p:cNvPr id="71687" name="Rectangle 7">
            <a:extLst>
              <a:ext uri="{FF2B5EF4-FFF2-40B4-BE49-F238E27FC236}">
                <a16:creationId xmlns:a16="http://schemas.microsoft.com/office/drawing/2014/main" id="{57D371E1-D62F-5AF8-0A6C-5D03F5FE8E59}"/>
              </a:ext>
            </a:extLst>
          </p:cNvPr>
          <p:cNvSpPr>
            <a:spLocks noChangeArrowheads="1"/>
          </p:cNvSpPr>
          <p:nvPr/>
        </p:nvSpPr>
        <p:spPr bwMode="auto">
          <a:xfrm>
            <a:off x="6324600" y="4572000"/>
            <a:ext cx="1981200" cy="762000"/>
          </a:xfrm>
          <a:prstGeom prst="rect">
            <a:avLst/>
          </a:prstGeom>
          <a:ln>
            <a:headEnd/>
            <a:tailEnd/>
          </a:ln>
        </p:spPr>
        <p:style>
          <a:lnRef idx="2">
            <a:schemeClr val="accent5">
              <a:shade val="15000"/>
            </a:schemeClr>
          </a:lnRef>
          <a:fillRef idx="1">
            <a:schemeClr val="accent5"/>
          </a:fillRef>
          <a:effectRef idx="0">
            <a:schemeClr val="accent5"/>
          </a:effectRef>
          <a:fontRef idx="minor">
            <a:schemeClr val="lt1"/>
          </a:fontRef>
        </p:style>
        <p:txBody>
          <a:bodyPr wrap="none" anchor="ctr"/>
          <a:lstStyle/>
          <a:p>
            <a:pPr algn="ctr"/>
            <a:r>
              <a:rPr lang="fi-FI" altLang="en-US" sz="2000">
                <a:latin typeface="Arial" panose="020B0604020202020204" pitchFamily="34" charset="0"/>
              </a:rPr>
              <a:t>Parannus-</a:t>
            </a:r>
            <a:br>
              <a:rPr lang="fi-FI" altLang="en-US" sz="2000">
                <a:latin typeface="Arial" panose="020B0604020202020204" pitchFamily="34" charset="0"/>
              </a:rPr>
            </a:br>
            <a:r>
              <a:rPr lang="fi-FI" altLang="en-US" sz="2000">
                <a:latin typeface="Arial" panose="020B0604020202020204" pitchFamily="34" charset="0"/>
              </a:rPr>
              <a:t>ehdotukset</a:t>
            </a:r>
            <a:endParaRPr lang="en-GB" altLang="en-US" sz="2000">
              <a:latin typeface="Arial" panose="020B0604020202020204" pitchFamily="34" charset="0"/>
            </a:endParaRPr>
          </a:p>
        </p:txBody>
      </p:sp>
      <p:sp>
        <p:nvSpPr>
          <p:cNvPr id="71688" name="Text Box 8">
            <a:extLst>
              <a:ext uri="{FF2B5EF4-FFF2-40B4-BE49-F238E27FC236}">
                <a16:creationId xmlns:a16="http://schemas.microsoft.com/office/drawing/2014/main" id="{8C98370B-37D5-ECF7-33ED-60B65F7A2A02}"/>
              </a:ext>
            </a:extLst>
          </p:cNvPr>
          <p:cNvSpPr txBox="1">
            <a:spLocks noChangeArrowheads="1"/>
          </p:cNvSpPr>
          <p:nvPr/>
        </p:nvSpPr>
        <p:spPr bwMode="auto">
          <a:xfrm>
            <a:off x="7239000" y="3124201"/>
            <a:ext cx="1676400" cy="1006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fi-FI" altLang="en-US" sz="2000">
                <a:latin typeface="Arial" panose="020B0604020202020204" pitchFamily="34" charset="0"/>
              </a:rPr>
              <a:t>Testauksen</a:t>
            </a:r>
          </a:p>
          <a:p>
            <a:r>
              <a:rPr lang="fi-FI" altLang="en-US" sz="2000">
                <a:latin typeface="Arial" panose="020B0604020202020204" pitchFamily="34" charset="0"/>
              </a:rPr>
              <a:t>kypsyys-</a:t>
            </a:r>
          </a:p>
          <a:p>
            <a:r>
              <a:rPr lang="fi-FI" altLang="en-US" sz="2000">
                <a:latin typeface="Arial" panose="020B0604020202020204" pitchFamily="34" charset="0"/>
              </a:rPr>
              <a:t>matriisi</a:t>
            </a:r>
            <a:endParaRPr lang="en-GB" altLang="en-US" sz="2000">
              <a:latin typeface="Arial" panose="020B0604020202020204" pitchFamily="34" charset="0"/>
            </a:endParaRPr>
          </a:p>
        </p:txBody>
      </p:sp>
      <p:sp>
        <p:nvSpPr>
          <p:cNvPr id="71689" name="Line 9">
            <a:extLst>
              <a:ext uri="{FF2B5EF4-FFF2-40B4-BE49-F238E27FC236}">
                <a16:creationId xmlns:a16="http://schemas.microsoft.com/office/drawing/2014/main" id="{69093E50-6DB7-BE55-0847-B467A7D4B742}"/>
              </a:ext>
            </a:extLst>
          </p:cNvPr>
          <p:cNvSpPr>
            <a:spLocks noChangeShapeType="1"/>
          </p:cNvSpPr>
          <p:nvPr/>
        </p:nvSpPr>
        <p:spPr bwMode="auto">
          <a:xfrm>
            <a:off x="6248400" y="2819400"/>
            <a:ext cx="0" cy="304800"/>
          </a:xfrm>
          <a:prstGeom prst="line">
            <a:avLst/>
          </a:prstGeom>
          <a:noFill/>
          <a:ln w="2857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71690" name="Line 10">
            <a:extLst>
              <a:ext uri="{FF2B5EF4-FFF2-40B4-BE49-F238E27FC236}">
                <a16:creationId xmlns:a16="http://schemas.microsoft.com/office/drawing/2014/main" id="{BD09C238-BC21-FE12-4B0A-EEB7B2BB27CF}"/>
              </a:ext>
            </a:extLst>
          </p:cNvPr>
          <p:cNvSpPr>
            <a:spLocks noChangeShapeType="1"/>
          </p:cNvSpPr>
          <p:nvPr/>
        </p:nvSpPr>
        <p:spPr bwMode="auto">
          <a:xfrm>
            <a:off x="5486400" y="3886200"/>
            <a:ext cx="0" cy="685800"/>
          </a:xfrm>
          <a:prstGeom prst="line">
            <a:avLst/>
          </a:prstGeom>
          <a:noFill/>
          <a:ln w="2857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71691" name="Line 11">
            <a:extLst>
              <a:ext uri="{FF2B5EF4-FFF2-40B4-BE49-F238E27FC236}">
                <a16:creationId xmlns:a16="http://schemas.microsoft.com/office/drawing/2014/main" id="{26FA54C4-8EE0-4E6D-7084-47F54D76B8D6}"/>
              </a:ext>
            </a:extLst>
          </p:cNvPr>
          <p:cNvSpPr>
            <a:spLocks noChangeShapeType="1"/>
          </p:cNvSpPr>
          <p:nvPr/>
        </p:nvSpPr>
        <p:spPr bwMode="auto">
          <a:xfrm>
            <a:off x="6934200" y="3886200"/>
            <a:ext cx="0" cy="685800"/>
          </a:xfrm>
          <a:prstGeom prst="line">
            <a:avLst/>
          </a:prstGeom>
          <a:noFill/>
          <a:ln w="2857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71693" name="Oval 13">
            <a:extLst>
              <a:ext uri="{FF2B5EF4-FFF2-40B4-BE49-F238E27FC236}">
                <a16:creationId xmlns:a16="http://schemas.microsoft.com/office/drawing/2014/main" id="{59D7742A-9593-D8F8-F093-2E504CCE0B32}"/>
              </a:ext>
            </a:extLst>
          </p:cNvPr>
          <p:cNvSpPr>
            <a:spLocks noChangeArrowheads="1"/>
          </p:cNvSpPr>
          <p:nvPr/>
        </p:nvSpPr>
        <p:spPr bwMode="auto">
          <a:xfrm>
            <a:off x="4953000" y="2286000"/>
            <a:ext cx="533400" cy="457200"/>
          </a:xfrm>
          <a:prstGeom prst="ellipse">
            <a:avLst/>
          </a:prstGeom>
          <a:ln>
            <a:headEnd/>
            <a:tailEnd/>
          </a:ln>
        </p:spPr>
        <p:style>
          <a:lnRef idx="2">
            <a:schemeClr val="accent6">
              <a:shade val="15000"/>
            </a:schemeClr>
          </a:lnRef>
          <a:fillRef idx="1">
            <a:schemeClr val="accent6"/>
          </a:fillRef>
          <a:effectRef idx="0">
            <a:schemeClr val="accent6"/>
          </a:effectRef>
          <a:fontRef idx="minor">
            <a:schemeClr val="lt1"/>
          </a:fontRef>
        </p:style>
        <p:txBody>
          <a:bodyPr wrap="none" anchor="ctr"/>
          <a:lstStyle/>
          <a:p>
            <a:pPr algn="ctr"/>
            <a:r>
              <a:rPr lang="fi-FI" altLang="en-US" sz="2000">
                <a:latin typeface="Arial" panose="020B0604020202020204" pitchFamily="34" charset="0"/>
              </a:rPr>
              <a:t>20</a:t>
            </a:r>
            <a:endParaRPr lang="en-GB" altLang="en-US" sz="2000">
              <a:latin typeface="Arial" panose="020B0604020202020204" pitchFamily="34" charset="0"/>
            </a:endParaRPr>
          </a:p>
        </p:txBody>
      </p:sp>
      <p:sp>
        <p:nvSpPr>
          <p:cNvPr id="71694" name="Oval 14">
            <a:extLst>
              <a:ext uri="{FF2B5EF4-FFF2-40B4-BE49-F238E27FC236}">
                <a16:creationId xmlns:a16="http://schemas.microsoft.com/office/drawing/2014/main" id="{1953814A-C5B2-5784-2545-4FFE9AA7490B}"/>
              </a:ext>
            </a:extLst>
          </p:cNvPr>
          <p:cNvSpPr>
            <a:spLocks noChangeArrowheads="1"/>
          </p:cNvSpPr>
          <p:nvPr/>
        </p:nvSpPr>
        <p:spPr bwMode="auto">
          <a:xfrm>
            <a:off x="4953000" y="3352800"/>
            <a:ext cx="533400" cy="457200"/>
          </a:xfrm>
          <a:prstGeom prst="ellipse">
            <a:avLst/>
          </a:prstGeom>
          <a:ln>
            <a:headEnd/>
            <a:tailEnd/>
          </a:ln>
        </p:spPr>
        <p:style>
          <a:lnRef idx="2">
            <a:schemeClr val="accent6">
              <a:shade val="15000"/>
            </a:schemeClr>
          </a:lnRef>
          <a:fillRef idx="1">
            <a:schemeClr val="accent6"/>
          </a:fillRef>
          <a:effectRef idx="0">
            <a:schemeClr val="accent6"/>
          </a:effectRef>
          <a:fontRef idx="minor">
            <a:schemeClr val="lt1"/>
          </a:fontRef>
        </p:style>
        <p:txBody>
          <a:bodyPr wrap="none" anchor="ctr"/>
          <a:lstStyle/>
          <a:p>
            <a:pPr algn="ctr"/>
            <a:r>
              <a:rPr lang="fi-FI" altLang="en-US" sz="2000">
                <a:latin typeface="Arial" panose="020B0604020202020204" pitchFamily="34" charset="0"/>
              </a:rPr>
              <a:t>58</a:t>
            </a:r>
            <a:endParaRPr lang="en-GB" altLang="en-US" sz="2000">
              <a:latin typeface="Arial" panose="020B0604020202020204" pitchFamily="34" charset="0"/>
            </a:endParaRPr>
          </a:p>
        </p:txBody>
      </p:sp>
      <p:sp>
        <p:nvSpPr>
          <p:cNvPr id="71695" name="Oval 15">
            <a:extLst>
              <a:ext uri="{FF2B5EF4-FFF2-40B4-BE49-F238E27FC236}">
                <a16:creationId xmlns:a16="http://schemas.microsoft.com/office/drawing/2014/main" id="{7061032C-26B5-5D22-3A54-610A12C0A633}"/>
              </a:ext>
            </a:extLst>
          </p:cNvPr>
          <p:cNvSpPr>
            <a:spLocks noChangeArrowheads="1"/>
          </p:cNvSpPr>
          <p:nvPr/>
        </p:nvSpPr>
        <p:spPr bwMode="auto">
          <a:xfrm>
            <a:off x="3581400" y="4648200"/>
            <a:ext cx="685800" cy="533400"/>
          </a:xfrm>
          <a:prstGeom prst="ellipse">
            <a:avLst/>
          </a:prstGeom>
          <a:ln>
            <a:headEnd/>
            <a:tailEnd/>
          </a:ln>
        </p:spPr>
        <p:style>
          <a:lnRef idx="2">
            <a:schemeClr val="accent6">
              <a:shade val="15000"/>
            </a:schemeClr>
          </a:lnRef>
          <a:fillRef idx="1">
            <a:schemeClr val="accent6"/>
          </a:fillRef>
          <a:effectRef idx="0">
            <a:schemeClr val="accent6"/>
          </a:effectRef>
          <a:fontRef idx="minor">
            <a:schemeClr val="lt1"/>
          </a:fontRef>
        </p:style>
        <p:txBody>
          <a:bodyPr wrap="none" anchor="ctr"/>
          <a:lstStyle/>
          <a:p>
            <a:pPr algn="ctr"/>
            <a:r>
              <a:rPr lang="fi-FI" altLang="en-US" sz="2000" dirty="0">
                <a:latin typeface="Arial" panose="020B0604020202020204" pitchFamily="34" charset="0"/>
              </a:rPr>
              <a:t>&gt;200</a:t>
            </a:r>
            <a:endParaRPr lang="en-GB" altLang="en-US" sz="2000" dirty="0">
              <a:latin typeface="Arial" panose="020B0604020202020204" pitchFamily="34" charset="0"/>
            </a:endParaRPr>
          </a:p>
        </p:txBody>
      </p:sp>
      <p:sp>
        <p:nvSpPr>
          <p:cNvPr id="71696" name="Rectangle 16">
            <a:extLst>
              <a:ext uri="{FF2B5EF4-FFF2-40B4-BE49-F238E27FC236}">
                <a16:creationId xmlns:a16="http://schemas.microsoft.com/office/drawing/2014/main" id="{A46A7374-94CF-F5AC-A5D4-3CD46638042A}"/>
              </a:ext>
            </a:extLst>
          </p:cNvPr>
          <p:cNvSpPr>
            <a:spLocks noChangeArrowheads="1"/>
          </p:cNvSpPr>
          <p:nvPr/>
        </p:nvSpPr>
        <p:spPr bwMode="black">
          <a:xfrm>
            <a:off x="1703389" y="5973967"/>
            <a:ext cx="3849687" cy="601255"/>
          </a:xfrm>
          <a:prstGeom prst="rect">
            <a:avLst/>
          </a:prstGeom>
          <a:solidFill>
            <a:schemeClr val="bg1"/>
          </a:solidFill>
          <a:ln w="12700">
            <a:solidFill>
              <a:schemeClr val="tx1"/>
            </a:solidFill>
            <a:miter lim="800000"/>
            <a:headEnd/>
            <a:tailEnd/>
          </a:ln>
          <a:effectLst>
            <a:outerShdw dist="107763" dir="18900000" algn="ctr" rotWithShape="0">
              <a:schemeClr val="bg2">
                <a:alpha val="50000"/>
              </a:schemeClr>
            </a:outerShdw>
          </a:effectLst>
        </p:spPr>
        <p:txBody>
          <a:bodyPr lIns="0" tIns="0" rIns="90000" bIns="46800" anchor="ctr">
            <a:spAutoFit/>
          </a:bodyPr>
          <a:lstStyle/>
          <a:p>
            <a:pPr algn="ctr"/>
            <a:r>
              <a:rPr lang="en-US" altLang="en-US"/>
              <a:t>TPI-mallin kotisivut </a:t>
            </a:r>
            <a:r>
              <a:rPr lang="en-US" altLang="en-US">
                <a:hlinkClick r:id="rId2"/>
              </a:rPr>
              <a:t>http://www.sogeti.nl/tpi/</a:t>
            </a:r>
            <a:endParaRPr lang="en-US"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940A2E2E-430F-E185-7E07-FFAC0D8347F7}"/>
              </a:ext>
            </a:extLst>
          </p:cNvPr>
          <p:cNvSpPr>
            <a:spLocks noGrp="1"/>
          </p:cNvSpPr>
          <p:nvPr>
            <p:ph type="dt" sz="half" idx="10"/>
          </p:nvPr>
        </p:nvSpPr>
        <p:spPr bwMode="auto">
          <a:xfrm>
            <a:off x="3289663" y="6101555"/>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graphicFrame>
        <p:nvGraphicFramePr>
          <p:cNvPr id="21966" name="Group 462">
            <a:extLst>
              <a:ext uri="{FF2B5EF4-FFF2-40B4-BE49-F238E27FC236}">
                <a16:creationId xmlns:a16="http://schemas.microsoft.com/office/drawing/2014/main" id="{4D906396-AFB4-DC6F-D6BC-0654A901B29D}"/>
              </a:ext>
            </a:extLst>
          </p:cNvPr>
          <p:cNvGraphicFramePr>
            <a:graphicFrameLocks noGrp="1"/>
          </p:cNvGraphicFramePr>
          <p:nvPr>
            <p:extLst>
              <p:ext uri="{D42A27DB-BD31-4B8C-83A1-F6EECF244321}">
                <p14:modId xmlns:p14="http://schemas.microsoft.com/office/powerpoint/2010/main" val="1010453609"/>
              </p:ext>
            </p:extLst>
          </p:nvPr>
        </p:nvGraphicFramePr>
        <p:xfrm>
          <a:off x="2472101" y="170656"/>
          <a:ext cx="8126412" cy="6119814"/>
        </p:xfrm>
        <a:graphic>
          <a:graphicData uri="http://schemas.openxmlformats.org/drawingml/2006/table">
            <a:tbl>
              <a:tblPr/>
              <a:tblGrid>
                <a:gridCol w="2592387">
                  <a:extLst>
                    <a:ext uri="{9D8B030D-6E8A-4147-A177-3AD203B41FA5}">
                      <a16:colId xmlns:a16="http://schemas.microsoft.com/office/drawing/2014/main" val="2053641184"/>
                    </a:ext>
                  </a:extLst>
                </a:gridCol>
                <a:gridCol w="395288">
                  <a:extLst>
                    <a:ext uri="{9D8B030D-6E8A-4147-A177-3AD203B41FA5}">
                      <a16:colId xmlns:a16="http://schemas.microsoft.com/office/drawing/2014/main" val="2269736162"/>
                    </a:ext>
                  </a:extLst>
                </a:gridCol>
                <a:gridCol w="395287">
                  <a:extLst>
                    <a:ext uri="{9D8B030D-6E8A-4147-A177-3AD203B41FA5}">
                      <a16:colId xmlns:a16="http://schemas.microsoft.com/office/drawing/2014/main" val="294055901"/>
                    </a:ext>
                  </a:extLst>
                </a:gridCol>
                <a:gridCol w="395288">
                  <a:extLst>
                    <a:ext uri="{9D8B030D-6E8A-4147-A177-3AD203B41FA5}">
                      <a16:colId xmlns:a16="http://schemas.microsoft.com/office/drawing/2014/main" val="456002440"/>
                    </a:ext>
                  </a:extLst>
                </a:gridCol>
                <a:gridCol w="395287">
                  <a:extLst>
                    <a:ext uri="{9D8B030D-6E8A-4147-A177-3AD203B41FA5}">
                      <a16:colId xmlns:a16="http://schemas.microsoft.com/office/drawing/2014/main" val="2633322258"/>
                    </a:ext>
                  </a:extLst>
                </a:gridCol>
                <a:gridCol w="395288">
                  <a:extLst>
                    <a:ext uri="{9D8B030D-6E8A-4147-A177-3AD203B41FA5}">
                      <a16:colId xmlns:a16="http://schemas.microsoft.com/office/drawing/2014/main" val="3200884794"/>
                    </a:ext>
                  </a:extLst>
                </a:gridCol>
                <a:gridCol w="395287">
                  <a:extLst>
                    <a:ext uri="{9D8B030D-6E8A-4147-A177-3AD203B41FA5}">
                      <a16:colId xmlns:a16="http://schemas.microsoft.com/office/drawing/2014/main" val="3642607677"/>
                    </a:ext>
                  </a:extLst>
                </a:gridCol>
                <a:gridCol w="395288">
                  <a:extLst>
                    <a:ext uri="{9D8B030D-6E8A-4147-A177-3AD203B41FA5}">
                      <a16:colId xmlns:a16="http://schemas.microsoft.com/office/drawing/2014/main" val="3939223465"/>
                    </a:ext>
                  </a:extLst>
                </a:gridCol>
                <a:gridCol w="395287">
                  <a:extLst>
                    <a:ext uri="{9D8B030D-6E8A-4147-A177-3AD203B41FA5}">
                      <a16:colId xmlns:a16="http://schemas.microsoft.com/office/drawing/2014/main" val="3625662688"/>
                    </a:ext>
                  </a:extLst>
                </a:gridCol>
                <a:gridCol w="395288">
                  <a:extLst>
                    <a:ext uri="{9D8B030D-6E8A-4147-A177-3AD203B41FA5}">
                      <a16:colId xmlns:a16="http://schemas.microsoft.com/office/drawing/2014/main" val="1753767196"/>
                    </a:ext>
                  </a:extLst>
                </a:gridCol>
                <a:gridCol w="395287">
                  <a:extLst>
                    <a:ext uri="{9D8B030D-6E8A-4147-A177-3AD203B41FA5}">
                      <a16:colId xmlns:a16="http://schemas.microsoft.com/office/drawing/2014/main" val="2844922681"/>
                    </a:ext>
                  </a:extLst>
                </a:gridCol>
                <a:gridCol w="395288">
                  <a:extLst>
                    <a:ext uri="{9D8B030D-6E8A-4147-A177-3AD203B41FA5}">
                      <a16:colId xmlns:a16="http://schemas.microsoft.com/office/drawing/2014/main" val="1857225860"/>
                    </a:ext>
                  </a:extLst>
                </a:gridCol>
                <a:gridCol w="395287">
                  <a:extLst>
                    <a:ext uri="{9D8B030D-6E8A-4147-A177-3AD203B41FA5}">
                      <a16:colId xmlns:a16="http://schemas.microsoft.com/office/drawing/2014/main" val="2123582038"/>
                    </a:ext>
                  </a:extLst>
                </a:gridCol>
                <a:gridCol w="385763">
                  <a:extLst>
                    <a:ext uri="{9D8B030D-6E8A-4147-A177-3AD203B41FA5}">
                      <a16:colId xmlns:a16="http://schemas.microsoft.com/office/drawing/2014/main" val="1273247291"/>
                    </a:ext>
                  </a:extLst>
                </a:gridCol>
                <a:gridCol w="404812">
                  <a:extLst>
                    <a:ext uri="{9D8B030D-6E8A-4147-A177-3AD203B41FA5}">
                      <a16:colId xmlns:a16="http://schemas.microsoft.com/office/drawing/2014/main" val="2220695901"/>
                    </a:ext>
                  </a:extLst>
                </a:gridCol>
              </a:tblGrid>
              <a:tr h="334963">
                <a:tc rowSpan="2">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1" i="0" u="none" strike="noStrike" cap="none" normalizeH="0" baseline="0">
                          <a:ln>
                            <a:noFill/>
                          </a:ln>
                          <a:solidFill>
                            <a:schemeClr val="tx1"/>
                          </a:solidFill>
                          <a:effectLst/>
                          <a:latin typeface="Arial" panose="020B0604020202020204" pitchFamily="34" charset="0"/>
                        </a:rPr>
                        <a:t>Avainalueet</a:t>
                      </a:r>
                      <a:endParaRPr kumimoji="0" lang="en-US" altLang="en-US" sz="1400" b="1"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4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gridSpan="5">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Hallittu</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dirty="0">
                          <a:ln>
                            <a:noFill/>
                          </a:ln>
                          <a:solidFill>
                            <a:schemeClr val="tx1"/>
                          </a:solidFill>
                          <a:effectLst/>
                          <a:latin typeface="Arial" panose="020B0604020202020204" pitchFamily="34" charset="0"/>
                        </a:rPr>
                        <a:t>Tehokas</a:t>
                      </a:r>
                      <a:endParaRPr kumimoji="0" lang="en-US" altLang="en-US" sz="1200" b="1" i="0" u="none" strike="noStrike" cap="none" normalizeH="0" baseline="0" dirty="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Optimoiva</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9157568"/>
                  </a:ext>
                </a:extLst>
              </a:tr>
              <a:tr h="303213">
                <a:tc vMerge="1">
                  <a:txBody>
                    <a:bodyPr/>
                    <a:lstStyle/>
                    <a:p>
                      <a:endParaRPr lang="en-US"/>
                    </a:p>
                  </a:txBody>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0</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2</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3</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4</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5</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6</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7</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8</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9</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10</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11</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12</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13</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extLst>
                  <a:ext uri="{0D108BD9-81ED-4DB2-BD59-A6C34878D82A}">
                    <a16:rowId xmlns:a16="http://schemas.microsoft.com/office/drawing/2014/main" val="45920252"/>
                  </a:ext>
                </a:extLst>
              </a:tr>
              <a:tr h="26670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Testausstrategia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760231153"/>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Elinkaarimalli</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76950274"/>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Aloitusajankohta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37473851"/>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Työmääräarviointi ja suunnittelu</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979746684"/>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Testien määrittelyteniikat</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31889957"/>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Staattiset testaustekniikat</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85460106"/>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dirty="0">
                          <a:ln>
                            <a:noFill/>
                          </a:ln>
                          <a:solidFill>
                            <a:schemeClr val="tx1"/>
                          </a:solidFill>
                          <a:effectLst/>
                          <a:latin typeface="Arial" panose="020B0604020202020204" pitchFamily="34" charset="0"/>
                        </a:rPr>
                        <a:t>Mittarit</a:t>
                      </a:r>
                      <a:endParaRPr kumimoji="0" lang="en-US" altLang="en-US" sz="1000" b="0" i="0" u="none" strike="noStrike" cap="none" normalizeH="0" baseline="0" dirty="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82158057"/>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Testausautomaatio</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24161353"/>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Testiympäristö</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44589093"/>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Toimistoympäristö</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58361831"/>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Sitoutuminen ja motivaatio</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65934929"/>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Testaustoiminnot ja koulutus</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493993644"/>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Metodologian laajuus</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866122061"/>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Viestintä</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152333936"/>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Raportointi</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67163449"/>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Virheiden hallinta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62866751"/>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Testauksen materiaalien hallinta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03083935"/>
                  </a:ext>
                </a:extLst>
              </a:tr>
              <a:tr h="300038">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Testausprosessin hallinta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1544490"/>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Evaluointi</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60948009"/>
                  </a:ext>
                </a:extLst>
              </a:tr>
              <a:tr h="2730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Alemman tason testaus</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dirty="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54050998"/>
                  </a:ext>
                </a:extLst>
              </a:tr>
            </a:tbl>
          </a:graphicData>
        </a:graphic>
      </p:graphicFrame>
      <p:sp>
        <p:nvSpPr>
          <p:cNvPr id="21877" name="Oval 373">
            <a:extLst>
              <a:ext uri="{FF2B5EF4-FFF2-40B4-BE49-F238E27FC236}">
                <a16:creationId xmlns:a16="http://schemas.microsoft.com/office/drawing/2014/main" id="{1F44669E-A2C5-E796-5A61-93EF93D6BFD0}"/>
              </a:ext>
            </a:extLst>
          </p:cNvPr>
          <p:cNvSpPr>
            <a:spLocks noChangeArrowheads="1"/>
          </p:cNvSpPr>
          <p:nvPr/>
        </p:nvSpPr>
        <p:spPr bwMode="auto">
          <a:xfrm>
            <a:off x="7526701" y="8739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78" name="Oval 374">
            <a:extLst>
              <a:ext uri="{FF2B5EF4-FFF2-40B4-BE49-F238E27FC236}">
                <a16:creationId xmlns:a16="http://schemas.microsoft.com/office/drawing/2014/main" id="{9FF36808-18BF-C58D-BFA1-79F4A52DE83A}"/>
              </a:ext>
            </a:extLst>
          </p:cNvPr>
          <p:cNvSpPr>
            <a:spLocks noChangeArrowheads="1"/>
          </p:cNvSpPr>
          <p:nvPr/>
        </p:nvSpPr>
        <p:spPr bwMode="auto">
          <a:xfrm>
            <a:off x="6764701" y="11787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79" name="Oval 375">
            <a:extLst>
              <a:ext uri="{FF2B5EF4-FFF2-40B4-BE49-F238E27FC236}">
                <a16:creationId xmlns:a16="http://schemas.microsoft.com/office/drawing/2014/main" id="{A058EA6E-EEF7-B44B-B2F8-9F75F7CF42B8}"/>
              </a:ext>
            </a:extLst>
          </p:cNvPr>
          <p:cNvSpPr>
            <a:spLocks noChangeArrowheads="1"/>
          </p:cNvSpPr>
          <p:nvPr/>
        </p:nvSpPr>
        <p:spPr bwMode="auto">
          <a:xfrm>
            <a:off x="9965101" y="14073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0" name="Oval 376">
            <a:extLst>
              <a:ext uri="{FF2B5EF4-FFF2-40B4-BE49-F238E27FC236}">
                <a16:creationId xmlns:a16="http://schemas.microsoft.com/office/drawing/2014/main" id="{C58C7FC9-094A-4AAE-F51A-87E4BF43FA64}"/>
              </a:ext>
            </a:extLst>
          </p:cNvPr>
          <p:cNvSpPr>
            <a:spLocks noChangeArrowheads="1"/>
          </p:cNvSpPr>
          <p:nvPr/>
        </p:nvSpPr>
        <p:spPr bwMode="auto">
          <a:xfrm>
            <a:off x="9126901" y="17121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1" name="Oval 377">
            <a:extLst>
              <a:ext uri="{FF2B5EF4-FFF2-40B4-BE49-F238E27FC236}">
                <a16:creationId xmlns:a16="http://schemas.microsoft.com/office/drawing/2014/main" id="{0E14CFF7-914F-A6E9-5FE7-26E35A1A61E5}"/>
              </a:ext>
            </a:extLst>
          </p:cNvPr>
          <p:cNvSpPr>
            <a:spLocks noChangeArrowheads="1"/>
          </p:cNvSpPr>
          <p:nvPr/>
        </p:nvSpPr>
        <p:spPr bwMode="auto">
          <a:xfrm>
            <a:off x="6383701" y="20169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2" name="Oval 378">
            <a:extLst>
              <a:ext uri="{FF2B5EF4-FFF2-40B4-BE49-F238E27FC236}">
                <a16:creationId xmlns:a16="http://schemas.microsoft.com/office/drawing/2014/main" id="{A44F9A2A-458C-7EE3-76EE-59E8B1D5AE6A}"/>
              </a:ext>
            </a:extLst>
          </p:cNvPr>
          <p:cNvSpPr>
            <a:spLocks noChangeArrowheads="1"/>
          </p:cNvSpPr>
          <p:nvPr/>
        </p:nvSpPr>
        <p:spPr bwMode="auto">
          <a:xfrm>
            <a:off x="7145701" y="25503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3" name="Oval 379">
            <a:extLst>
              <a:ext uri="{FF2B5EF4-FFF2-40B4-BE49-F238E27FC236}">
                <a16:creationId xmlns:a16="http://schemas.microsoft.com/office/drawing/2014/main" id="{6B98AB9A-67B5-1750-0D69-BAB7BA7E54E0}"/>
              </a:ext>
            </a:extLst>
          </p:cNvPr>
          <p:cNvSpPr>
            <a:spLocks noChangeArrowheads="1"/>
          </p:cNvSpPr>
          <p:nvPr/>
        </p:nvSpPr>
        <p:spPr bwMode="auto">
          <a:xfrm>
            <a:off x="9507901" y="27789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4" name="Oval 380">
            <a:extLst>
              <a:ext uri="{FF2B5EF4-FFF2-40B4-BE49-F238E27FC236}">
                <a16:creationId xmlns:a16="http://schemas.microsoft.com/office/drawing/2014/main" id="{66449E67-B655-5594-5169-2121E16AD3FF}"/>
              </a:ext>
            </a:extLst>
          </p:cNvPr>
          <p:cNvSpPr>
            <a:spLocks noChangeArrowheads="1"/>
          </p:cNvSpPr>
          <p:nvPr/>
        </p:nvSpPr>
        <p:spPr bwMode="auto">
          <a:xfrm>
            <a:off x="10346101" y="30837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5" name="Oval 381">
            <a:extLst>
              <a:ext uri="{FF2B5EF4-FFF2-40B4-BE49-F238E27FC236}">
                <a16:creationId xmlns:a16="http://schemas.microsoft.com/office/drawing/2014/main" id="{CED66CCB-E509-6888-A83A-3FA5986CF50E}"/>
              </a:ext>
            </a:extLst>
          </p:cNvPr>
          <p:cNvSpPr>
            <a:spLocks noChangeArrowheads="1"/>
          </p:cNvSpPr>
          <p:nvPr/>
        </p:nvSpPr>
        <p:spPr bwMode="auto">
          <a:xfrm>
            <a:off x="6383701" y="33123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6" name="Oval 382">
            <a:extLst>
              <a:ext uri="{FF2B5EF4-FFF2-40B4-BE49-F238E27FC236}">
                <a16:creationId xmlns:a16="http://schemas.microsoft.com/office/drawing/2014/main" id="{0591D74B-8ADA-7253-8710-87CE26335F47}"/>
              </a:ext>
            </a:extLst>
          </p:cNvPr>
          <p:cNvSpPr>
            <a:spLocks noChangeArrowheads="1"/>
          </p:cNvSpPr>
          <p:nvPr/>
        </p:nvSpPr>
        <p:spPr bwMode="auto">
          <a:xfrm>
            <a:off x="7145701" y="36171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7" name="Oval 383">
            <a:extLst>
              <a:ext uri="{FF2B5EF4-FFF2-40B4-BE49-F238E27FC236}">
                <a16:creationId xmlns:a16="http://schemas.microsoft.com/office/drawing/2014/main" id="{7F6351F0-D265-30AA-FCE1-05AE55496E6E}"/>
              </a:ext>
            </a:extLst>
          </p:cNvPr>
          <p:cNvSpPr>
            <a:spLocks noChangeArrowheads="1"/>
          </p:cNvSpPr>
          <p:nvPr/>
        </p:nvSpPr>
        <p:spPr bwMode="auto">
          <a:xfrm>
            <a:off x="9126901" y="39219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8" name="Oval 384">
            <a:extLst>
              <a:ext uri="{FF2B5EF4-FFF2-40B4-BE49-F238E27FC236}">
                <a16:creationId xmlns:a16="http://schemas.microsoft.com/office/drawing/2014/main" id="{2DA7C502-74A5-058E-F072-F9D3481231D8}"/>
              </a:ext>
            </a:extLst>
          </p:cNvPr>
          <p:cNvSpPr>
            <a:spLocks noChangeArrowheads="1"/>
          </p:cNvSpPr>
          <p:nvPr/>
        </p:nvSpPr>
        <p:spPr bwMode="auto">
          <a:xfrm>
            <a:off x="10346101" y="41505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89" name="Oval 385">
            <a:extLst>
              <a:ext uri="{FF2B5EF4-FFF2-40B4-BE49-F238E27FC236}">
                <a16:creationId xmlns:a16="http://schemas.microsoft.com/office/drawing/2014/main" id="{004ED15E-28D4-D65D-F6CE-8BFBFA590D90}"/>
              </a:ext>
            </a:extLst>
          </p:cNvPr>
          <p:cNvSpPr>
            <a:spLocks noChangeArrowheads="1"/>
          </p:cNvSpPr>
          <p:nvPr/>
        </p:nvSpPr>
        <p:spPr bwMode="auto">
          <a:xfrm>
            <a:off x="6764701" y="44553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90" name="Oval 386">
            <a:extLst>
              <a:ext uri="{FF2B5EF4-FFF2-40B4-BE49-F238E27FC236}">
                <a16:creationId xmlns:a16="http://schemas.microsoft.com/office/drawing/2014/main" id="{E8C9D9A0-2DBD-424F-87DC-79CF07B3B803}"/>
              </a:ext>
            </a:extLst>
          </p:cNvPr>
          <p:cNvSpPr>
            <a:spLocks noChangeArrowheads="1"/>
          </p:cNvSpPr>
          <p:nvPr/>
        </p:nvSpPr>
        <p:spPr bwMode="auto">
          <a:xfrm>
            <a:off x="9507901" y="46839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91" name="Oval 387">
            <a:extLst>
              <a:ext uri="{FF2B5EF4-FFF2-40B4-BE49-F238E27FC236}">
                <a16:creationId xmlns:a16="http://schemas.microsoft.com/office/drawing/2014/main" id="{FA5CAD31-BAA0-9967-E3F1-41CF11A98678}"/>
              </a:ext>
            </a:extLst>
          </p:cNvPr>
          <p:cNvSpPr>
            <a:spLocks noChangeArrowheads="1"/>
          </p:cNvSpPr>
          <p:nvPr/>
        </p:nvSpPr>
        <p:spPr bwMode="auto">
          <a:xfrm>
            <a:off x="7907701" y="49887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92" name="Oval 388">
            <a:extLst>
              <a:ext uri="{FF2B5EF4-FFF2-40B4-BE49-F238E27FC236}">
                <a16:creationId xmlns:a16="http://schemas.microsoft.com/office/drawing/2014/main" id="{D17C2B30-1B15-8F31-8E83-AC0B6F770939}"/>
              </a:ext>
            </a:extLst>
          </p:cNvPr>
          <p:cNvSpPr>
            <a:spLocks noChangeArrowheads="1"/>
          </p:cNvSpPr>
          <p:nvPr/>
        </p:nvSpPr>
        <p:spPr bwMode="auto">
          <a:xfrm>
            <a:off x="10346101" y="52935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93" name="Oval 389">
            <a:extLst>
              <a:ext uri="{FF2B5EF4-FFF2-40B4-BE49-F238E27FC236}">
                <a16:creationId xmlns:a16="http://schemas.microsoft.com/office/drawing/2014/main" id="{0C882E1C-11D8-6893-ADB1-56C20614F037}"/>
              </a:ext>
            </a:extLst>
          </p:cNvPr>
          <p:cNvSpPr>
            <a:spLocks noChangeArrowheads="1"/>
          </p:cNvSpPr>
          <p:nvPr/>
        </p:nvSpPr>
        <p:spPr bwMode="auto">
          <a:xfrm>
            <a:off x="9507901" y="55221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94" name="Oval 390">
            <a:extLst>
              <a:ext uri="{FF2B5EF4-FFF2-40B4-BE49-F238E27FC236}">
                <a16:creationId xmlns:a16="http://schemas.microsoft.com/office/drawing/2014/main" id="{A60DDDED-97B6-0C62-5130-212537611E20}"/>
              </a:ext>
            </a:extLst>
          </p:cNvPr>
          <p:cNvSpPr>
            <a:spLocks noChangeArrowheads="1"/>
          </p:cNvSpPr>
          <p:nvPr/>
        </p:nvSpPr>
        <p:spPr bwMode="auto">
          <a:xfrm>
            <a:off x="8745901" y="58269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95" name="Oval 391">
            <a:extLst>
              <a:ext uri="{FF2B5EF4-FFF2-40B4-BE49-F238E27FC236}">
                <a16:creationId xmlns:a16="http://schemas.microsoft.com/office/drawing/2014/main" id="{CD649C1A-E738-1E59-2153-0BA00C6D137B}"/>
              </a:ext>
            </a:extLst>
          </p:cNvPr>
          <p:cNvSpPr>
            <a:spLocks noChangeArrowheads="1"/>
          </p:cNvSpPr>
          <p:nvPr/>
        </p:nvSpPr>
        <p:spPr bwMode="auto">
          <a:xfrm>
            <a:off x="7526701" y="61317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96" name="Freeform 392">
            <a:extLst>
              <a:ext uri="{FF2B5EF4-FFF2-40B4-BE49-F238E27FC236}">
                <a16:creationId xmlns:a16="http://schemas.microsoft.com/office/drawing/2014/main" id="{9775B723-B4A8-87C2-F1F5-AADDB877A7DA}"/>
              </a:ext>
            </a:extLst>
          </p:cNvPr>
          <p:cNvSpPr>
            <a:spLocks/>
          </p:cNvSpPr>
          <p:nvPr/>
        </p:nvSpPr>
        <p:spPr bwMode="auto">
          <a:xfrm>
            <a:off x="5240701" y="950118"/>
            <a:ext cx="5181600" cy="5257800"/>
          </a:xfrm>
          <a:custGeom>
            <a:avLst/>
            <a:gdLst>
              <a:gd name="T0" fmla="*/ 1488 w 3264"/>
              <a:gd name="T1" fmla="*/ 0 h 3312"/>
              <a:gd name="T2" fmla="*/ 1008 w 3264"/>
              <a:gd name="T3" fmla="*/ 192 h 3312"/>
              <a:gd name="T4" fmla="*/ 3024 w 3264"/>
              <a:gd name="T5" fmla="*/ 336 h 3312"/>
              <a:gd name="T6" fmla="*/ 2496 w 3264"/>
              <a:gd name="T7" fmla="*/ 528 h 3312"/>
              <a:gd name="T8" fmla="*/ 768 w 3264"/>
              <a:gd name="T9" fmla="*/ 720 h 3312"/>
              <a:gd name="T10" fmla="*/ 0 w 3264"/>
              <a:gd name="T11" fmla="*/ 864 h 3312"/>
              <a:gd name="T12" fmla="*/ 1248 w 3264"/>
              <a:gd name="T13" fmla="*/ 1056 h 3312"/>
              <a:gd name="T14" fmla="*/ 2736 w 3264"/>
              <a:gd name="T15" fmla="*/ 1200 h 3312"/>
              <a:gd name="T16" fmla="*/ 3264 w 3264"/>
              <a:gd name="T17" fmla="*/ 1392 h 3312"/>
              <a:gd name="T18" fmla="*/ 768 w 3264"/>
              <a:gd name="T19" fmla="*/ 1536 h 3312"/>
              <a:gd name="T20" fmla="*/ 1248 w 3264"/>
              <a:gd name="T21" fmla="*/ 1728 h 3312"/>
              <a:gd name="T22" fmla="*/ 2496 w 3264"/>
              <a:gd name="T23" fmla="*/ 1920 h 3312"/>
              <a:gd name="T24" fmla="*/ 3264 w 3264"/>
              <a:gd name="T25" fmla="*/ 2064 h 3312"/>
              <a:gd name="T26" fmla="*/ 1008 w 3264"/>
              <a:gd name="T27" fmla="*/ 2256 h 3312"/>
              <a:gd name="T28" fmla="*/ 2736 w 3264"/>
              <a:gd name="T29" fmla="*/ 2400 h 3312"/>
              <a:gd name="T30" fmla="*/ 1728 w 3264"/>
              <a:gd name="T31" fmla="*/ 2592 h 3312"/>
              <a:gd name="T32" fmla="*/ 3264 w 3264"/>
              <a:gd name="T33" fmla="*/ 2784 h 3312"/>
              <a:gd name="T34" fmla="*/ 2736 w 3264"/>
              <a:gd name="T35" fmla="*/ 2928 h 3312"/>
              <a:gd name="T36" fmla="*/ 2256 w 3264"/>
              <a:gd name="T37" fmla="*/ 3120 h 3312"/>
              <a:gd name="T38" fmla="*/ 1488 w 3264"/>
              <a:gd name="T39" fmla="*/ 3312 h 3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64" h="3312">
                <a:moveTo>
                  <a:pt x="1488" y="0"/>
                </a:moveTo>
                <a:lnTo>
                  <a:pt x="1008" y="192"/>
                </a:lnTo>
                <a:lnTo>
                  <a:pt x="3024" y="336"/>
                </a:lnTo>
                <a:lnTo>
                  <a:pt x="2496" y="528"/>
                </a:lnTo>
                <a:lnTo>
                  <a:pt x="768" y="720"/>
                </a:lnTo>
                <a:lnTo>
                  <a:pt x="0" y="864"/>
                </a:lnTo>
                <a:lnTo>
                  <a:pt x="1248" y="1056"/>
                </a:lnTo>
                <a:lnTo>
                  <a:pt x="2736" y="1200"/>
                </a:lnTo>
                <a:lnTo>
                  <a:pt x="3264" y="1392"/>
                </a:lnTo>
                <a:lnTo>
                  <a:pt x="768" y="1536"/>
                </a:lnTo>
                <a:lnTo>
                  <a:pt x="1248" y="1728"/>
                </a:lnTo>
                <a:lnTo>
                  <a:pt x="2496" y="1920"/>
                </a:lnTo>
                <a:lnTo>
                  <a:pt x="3264" y="2064"/>
                </a:lnTo>
                <a:lnTo>
                  <a:pt x="1008" y="2256"/>
                </a:lnTo>
                <a:lnTo>
                  <a:pt x="2736" y="2400"/>
                </a:lnTo>
                <a:lnTo>
                  <a:pt x="1728" y="2592"/>
                </a:lnTo>
                <a:lnTo>
                  <a:pt x="3264" y="2784"/>
                </a:lnTo>
                <a:lnTo>
                  <a:pt x="2736" y="2928"/>
                </a:lnTo>
                <a:lnTo>
                  <a:pt x="2256" y="3120"/>
                </a:lnTo>
                <a:lnTo>
                  <a:pt x="1488" y="3312"/>
                </a:lnTo>
              </a:path>
            </a:pathLst>
          </a:custGeom>
          <a:noFill/>
          <a:ln w="38100" cap="flat" cmpd="sng">
            <a:solidFill>
              <a:schemeClr val="accent2"/>
            </a:solidFill>
            <a:prstDash val="solid"/>
            <a:round/>
            <a:headEnd/>
            <a:tailEnd/>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21897" name="Oval 393">
            <a:extLst>
              <a:ext uri="{FF2B5EF4-FFF2-40B4-BE49-F238E27FC236}">
                <a16:creationId xmlns:a16="http://schemas.microsoft.com/office/drawing/2014/main" id="{3FCC1CA5-C221-8918-2DA5-D22DDAF4EBEF}"/>
              </a:ext>
            </a:extLst>
          </p:cNvPr>
          <p:cNvSpPr>
            <a:spLocks noChangeArrowheads="1"/>
          </p:cNvSpPr>
          <p:nvPr/>
        </p:nvSpPr>
        <p:spPr bwMode="auto">
          <a:xfrm>
            <a:off x="5164501" y="61317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98" name="Oval 394">
            <a:extLst>
              <a:ext uri="{FF2B5EF4-FFF2-40B4-BE49-F238E27FC236}">
                <a16:creationId xmlns:a16="http://schemas.microsoft.com/office/drawing/2014/main" id="{826C2F8F-686B-047A-2AB6-17D0171574C3}"/>
              </a:ext>
            </a:extLst>
          </p:cNvPr>
          <p:cNvSpPr>
            <a:spLocks noChangeArrowheads="1"/>
          </p:cNvSpPr>
          <p:nvPr/>
        </p:nvSpPr>
        <p:spPr bwMode="auto">
          <a:xfrm>
            <a:off x="5164501" y="58269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899" name="Oval 395">
            <a:extLst>
              <a:ext uri="{FF2B5EF4-FFF2-40B4-BE49-F238E27FC236}">
                <a16:creationId xmlns:a16="http://schemas.microsoft.com/office/drawing/2014/main" id="{3FDA243E-E21E-1D50-5338-AF8BB94CD8A1}"/>
              </a:ext>
            </a:extLst>
          </p:cNvPr>
          <p:cNvSpPr>
            <a:spLocks noChangeArrowheads="1"/>
          </p:cNvSpPr>
          <p:nvPr/>
        </p:nvSpPr>
        <p:spPr bwMode="auto">
          <a:xfrm>
            <a:off x="5164501" y="55221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0" name="Oval 396">
            <a:extLst>
              <a:ext uri="{FF2B5EF4-FFF2-40B4-BE49-F238E27FC236}">
                <a16:creationId xmlns:a16="http://schemas.microsoft.com/office/drawing/2014/main" id="{8AD5C6CC-3DF2-0588-64A6-06729F7B3E6A}"/>
              </a:ext>
            </a:extLst>
          </p:cNvPr>
          <p:cNvSpPr>
            <a:spLocks noChangeArrowheads="1"/>
          </p:cNvSpPr>
          <p:nvPr/>
        </p:nvSpPr>
        <p:spPr bwMode="auto">
          <a:xfrm>
            <a:off x="5164501" y="52173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1" name="Oval 397">
            <a:extLst>
              <a:ext uri="{FF2B5EF4-FFF2-40B4-BE49-F238E27FC236}">
                <a16:creationId xmlns:a16="http://schemas.microsoft.com/office/drawing/2014/main" id="{68256C59-6883-3DC3-4DF1-E794CDAEA4D1}"/>
              </a:ext>
            </a:extLst>
          </p:cNvPr>
          <p:cNvSpPr>
            <a:spLocks noChangeArrowheads="1"/>
          </p:cNvSpPr>
          <p:nvPr/>
        </p:nvSpPr>
        <p:spPr bwMode="auto">
          <a:xfrm>
            <a:off x="5164501" y="49887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2" name="Oval 398">
            <a:extLst>
              <a:ext uri="{FF2B5EF4-FFF2-40B4-BE49-F238E27FC236}">
                <a16:creationId xmlns:a16="http://schemas.microsoft.com/office/drawing/2014/main" id="{EF5756E7-756E-E52F-FF00-7B0FA4593D82}"/>
              </a:ext>
            </a:extLst>
          </p:cNvPr>
          <p:cNvSpPr>
            <a:spLocks noChangeArrowheads="1"/>
          </p:cNvSpPr>
          <p:nvPr/>
        </p:nvSpPr>
        <p:spPr bwMode="auto">
          <a:xfrm>
            <a:off x="5164501" y="46839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3" name="Oval 399">
            <a:extLst>
              <a:ext uri="{FF2B5EF4-FFF2-40B4-BE49-F238E27FC236}">
                <a16:creationId xmlns:a16="http://schemas.microsoft.com/office/drawing/2014/main" id="{58C29D71-D49E-CFBE-660B-4891532D47A9}"/>
              </a:ext>
            </a:extLst>
          </p:cNvPr>
          <p:cNvSpPr>
            <a:spLocks noChangeArrowheads="1"/>
          </p:cNvSpPr>
          <p:nvPr/>
        </p:nvSpPr>
        <p:spPr bwMode="auto">
          <a:xfrm>
            <a:off x="5164501" y="44553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4" name="Oval 400">
            <a:extLst>
              <a:ext uri="{FF2B5EF4-FFF2-40B4-BE49-F238E27FC236}">
                <a16:creationId xmlns:a16="http://schemas.microsoft.com/office/drawing/2014/main" id="{868091FB-E8F3-AFAB-5287-58A856E1B9DE}"/>
              </a:ext>
            </a:extLst>
          </p:cNvPr>
          <p:cNvSpPr>
            <a:spLocks noChangeArrowheads="1"/>
          </p:cNvSpPr>
          <p:nvPr/>
        </p:nvSpPr>
        <p:spPr bwMode="auto">
          <a:xfrm>
            <a:off x="5164501" y="8739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5" name="Oval 401">
            <a:extLst>
              <a:ext uri="{FF2B5EF4-FFF2-40B4-BE49-F238E27FC236}">
                <a16:creationId xmlns:a16="http://schemas.microsoft.com/office/drawing/2014/main" id="{62991671-3924-8670-37F9-1664B70BD87A}"/>
              </a:ext>
            </a:extLst>
          </p:cNvPr>
          <p:cNvSpPr>
            <a:spLocks noChangeArrowheads="1"/>
          </p:cNvSpPr>
          <p:nvPr/>
        </p:nvSpPr>
        <p:spPr bwMode="auto">
          <a:xfrm>
            <a:off x="5164501" y="41505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6" name="Oval 402">
            <a:extLst>
              <a:ext uri="{FF2B5EF4-FFF2-40B4-BE49-F238E27FC236}">
                <a16:creationId xmlns:a16="http://schemas.microsoft.com/office/drawing/2014/main" id="{0844EF97-8B4B-97AE-E0A1-57C445DAE4E7}"/>
              </a:ext>
            </a:extLst>
          </p:cNvPr>
          <p:cNvSpPr>
            <a:spLocks noChangeArrowheads="1"/>
          </p:cNvSpPr>
          <p:nvPr/>
        </p:nvSpPr>
        <p:spPr bwMode="auto">
          <a:xfrm>
            <a:off x="5164501" y="39219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7" name="Oval 403">
            <a:extLst>
              <a:ext uri="{FF2B5EF4-FFF2-40B4-BE49-F238E27FC236}">
                <a16:creationId xmlns:a16="http://schemas.microsoft.com/office/drawing/2014/main" id="{29F979F3-C9EA-03DD-A9D4-53C8227B4295}"/>
              </a:ext>
            </a:extLst>
          </p:cNvPr>
          <p:cNvSpPr>
            <a:spLocks noChangeArrowheads="1"/>
          </p:cNvSpPr>
          <p:nvPr/>
        </p:nvSpPr>
        <p:spPr bwMode="auto">
          <a:xfrm>
            <a:off x="5164501" y="36171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8" name="Oval 404">
            <a:extLst>
              <a:ext uri="{FF2B5EF4-FFF2-40B4-BE49-F238E27FC236}">
                <a16:creationId xmlns:a16="http://schemas.microsoft.com/office/drawing/2014/main" id="{12D64C48-16DB-F248-4A58-FB7E45072DDB}"/>
              </a:ext>
            </a:extLst>
          </p:cNvPr>
          <p:cNvSpPr>
            <a:spLocks noChangeArrowheads="1"/>
          </p:cNvSpPr>
          <p:nvPr/>
        </p:nvSpPr>
        <p:spPr bwMode="auto">
          <a:xfrm>
            <a:off x="5164501" y="33885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09" name="Oval 405">
            <a:extLst>
              <a:ext uri="{FF2B5EF4-FFF2-40B4-BE49-F238E27FC236}">
                <a16:creationId xmlns:a16="http://schemas.microsoft.com/office/drawing/2014/main" id="{9DD895E8-9288-0A7E-2DDD-1AE3499AEC44}"/>
              </a:ext>
            </a:extLst>
          </p:cNvPr>
          <p:cNvSpPr>
            <a:spLocks noChangeArrowheads="1"/>
          </p:cNvSpPr>
          <p:nvPr/>
        </p:nvSpPr>
        <p:spPr bwMode="auto">
          <a:xfrm>
            <a:off x="5164501" y="30837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10" name="Oval 406">
            <a:extLst>
              <a:ext uri="{FF2B5EF4-FFF2-40B4-BE49-F238E27FC236}">
                <a16:creationId xmlns:a16="http://schemas.microsoft.com/office/drawing/2014/main" id="{8395F06F-382E-7482-638A-8B7F032785F8}"/>
              </a:ext>
            </a:extLst>
          </p:cNvPr>
          <p:cNvSpPr>
            <a:spLocks noChangeArrowheads="1"/>
          </p:cNvSpPr>
          <p:nvPr/>
        </p:nvSpPr>
        <p:spPr bwMode="auto">
          <a:xfrm>
            <a:off x="5164501" y="27789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11" name="Oval 407">
            <a:extLst>
              <a:ext uri="{FF2B5EF4-FFF2-40B4-BE49-F238E27FC236}">
                <a16:creationId xmlns:a16="http://schemas.microsoft.com/office/drawing/2014/main" id="{C488866F-4CD3-2093-312B-1F34AF354451}"/>
              </a:ext>
            </a:extLst>
          </p:cNvPr>
          <p:cNvSpPr>
            <a:spLocks noChangeArrowheads="1"/>
          </p:cNvSpPr>
          <p:nvPr/>
        </p:nvSpPr>
        <p:spPr bwMode="auto">
          <a:xfrm>
            <a:off x="5164501" y="24741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12" name="Oval 408">
            <a:extLst>
              <a:ext uri="{FF2B5EF4-FFF2-40B4-BE49-F238E27FC236}">
                <a16:creationId xmlns:a16="http://schemas.microsoft.com/office/drawing/2014/main" id="{F028223D-FF25-4A46-9242-CDDEF106C5BB}"/>
              </a:ext>
            </a:extLst>
          </p:cNvPr>
          <p:cNvSpPr>
            <a:spLocks noChangeArrowheads="1"/>
          </p:cNvSpPr>
          <p:nvPr/>
        </p:nvSpPr>
        <p:spPr bwMode="auto">
          <a:xfrm>
            <a:off x="5164501" y="11787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13" name="Oval 409">
            <a:extLst>
              <a:ext uri="{FF2B5EF4-FFF2-40B4-BE49-F238E27FC236}">
                <a16:creationId xmlns:a16="http://schemas.microsoft.com/office/drawing/2014/main" id="{A85DCEE8-2825-FEC7-CE3D-88AA5BCD2002}"/>
              </a:ext>
            </a:extLst>
          </p:cNvPr>
          <p:cNvSpPr>
            <a:spLocks noChangeArrowheads="1"/>
          </p:cNvSpPr>
          <p:nvPr/>
        </p:nvSpPr>
        <p:spPr bwMode="auto">
          <a:xfrm>
            <a:off x="5164501" y="14073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14" name="Oval 410">
            <a:extLst>
              <a:ext uri="{FF2B5EF4-FFF2-40B4-BE49-F238E27FC236}">
                <a16:creationId xmlns:a16="http://schemas.microsoft.com/office/drawing/2014/main" id="{6803130F-F9C6-BC8D-B262-69B6AC2DB0CB}"/>
              </a:ext>
            </a:extLst>
          </p:cNvPr>
          <p:cNvSpPr>
            <a:spLocks noChangeArrowheads="1"/>
          </p:cNvSpPr>
          <p:nvPr/>
        </p:nvSpPr>
        <p:spPr bwMode="auto">
          <a:xfrm>
            <a:off x="5164501" y="17121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15" name="Oval 411">
            <a:extLst>
              <a:ext uri="{FF2B5EF4-FFF2-40B4-BE49-F238E27FC236}">
                <a16:creationId xmlns:a16="http://schemas.microsoft.com/office/drawing/2014/main" id="{F0BA856E-87D8-956D-9219-A0E3459125C3}"/>
              </a:ext>
            </a:extLst>
          </p:cNvPr>
          <p:cNvSpPr>
            <a:spLocks noChangeArrowheads="1"/>
          </p:cNvSpPr>
          <p:nvPr/>
        </p:nvSpPr>
        <p:spPr bwMode="auto">
          <a:xfrm>
            <a:off x="5164501" y="2016918"/>
            <a:ext cx="152400" cy="152400"/>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16" name="Line 412">
            <a:extLst>
              <a:ext uri="{FF2B5EF4-FFF2-40B4-BE49-F238E27FC236}">
                <a16:creationId xmlns:a16="http://schemas.microsoft.com/office/drawing/2014/main" id="{C32AB3A1-D727-632B-B992-8A5450413AB2}"/>
              </a:ext>
            </a:extLst>
          </p:cNvPr>
          <p:cNvSpPr>
            <a:spLocks noChangeShapeType="1"/>
          </p:cNvSpPr>
          <p:nvPr/>
        </p:nvSpPr>
        <p:spPr bwMode="auto">
          <a:xfrm>
            <a:off x="5240701" y="950118"/>
            <a:ext cx="0" cy="5257800"/>
          </a:xfrm>
          <a:prstGeom prst="line">
            <a:avLst/>
          </a:prstGeom>
          <a:noFill/>
          <a:ln w="381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21917" name="Oval 413">
            <a:extLst>
              <a:ext uri="{FF2B5EF4-FFF2-40B4-BE49-F238E27FC236}">
                <a16:creationId xmlns:a16="http://schemas.microsoft.com/office/drawing/2014/main" id="{24633968-E19E-ABEC-628A-81334A1756F5}"/>
              </a:ext>
            </a:extLst>
          </p:cNvPr>
          <p:cNvSpPr>
            <a:spLocks noChangeArrowheads="1"/>
          </p:cNvSpPr>
          <p:nvPr/>
        </p:nvSpPr>
        <p:spPr bwMode="auto">
          <a:xfrm>
            <a:off x="5393101" y="8739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18" name="Oval 414">
            <a:extLst>
              <a:ext uri="{FF2B5EF4-FFF2-40B4-BE49-F238E27FC236}">
                <a16:creationId xmlns:a16="http://schemas.microsoft.com/office/drawing/2014/main" id="{9D413CE4-A560-EBCA-C125-E2A41FA15364}"/>
              </a:ext>
            </a:extLst>
          </p:cNvPr>
          <p:cNvSpPr>
            <a:spLocks noChangeArrowheads="1"/>
          </p:cNvSpPr>
          <p:nvPr/>
        </p:nvSpPr>
        <p:spPr bwMode="auto">
          <a:xfrm>
            <a:off x="5164501" y="2245518"/>
            <a:ext cx="152400" cy="152400"/>
          </a:xfrm>
          <a:prstGeom prst="ellipse">
            <a:avLst/>
          </a:prstGeom>
          <a:solidFill>
            <a:schemeClr val="accent2"/>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19" name="Oval 415">
            <a:extLst>
              <a:ext uri="{FF2B5EF4-FFF2-40B4-BE49-F238E27FC236}">
                <a16:creationId xmlns:a16="http://schemas.microsoft.com/office/drawing/2014/main" id="{A11E2AEE-D20D-9D65-2FB9-F5E735DE1CD3}"/>
              </a:ext>
            </a:extLst>
          </p:cNvPr>
          <p:cNvSpPr>
            <a:spLocks noChangeArrowheads="1"/>
          </p:cNvSpPr>
          <p:nvPr/>
        </p:nvSpPr>
        <p:spPr bwMode="auto">
          <a:xfrm>
            <a:off x="5393101" y="11787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0" name="Oval 416">
            <a:extLst>
              <a:ext uri="{FF2B5EF4-FFF2-40B4-BE49-F238E27FC236}">
                <a16:creationId xmlns:a16="http://schemas.microsoft.com/office/drawing/2014/main" id="{8328E3EF-FA9E-F940-5650-357D3FEBCB4C}"/>
              </a:ext>
            </a:extLst>
          </p:cNvPr>
          <p:cNvSpPr>
            <a:spLocks noChangeArrowheads="1"/>
          </p:cNvSpPr>
          <p:nvPr/>
        </p:nvSpPr>
        <p:spPr bwMode="auto">
          <a:xfrm>
            <a:off x="6764701" y="14073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1" name="Oval 417">
            <a:extLst>
              <a:ext uri="{FF2B5EF4-FFF2-40B4-BE49-F238E27FC236}">
                <a16:creationId xmlns:a16="http://schemas.microsoft.com/office/drawing/2014/main" id="{00F5263D-1E9C-3158-6D68-DD0BA8FAE632}"/>
              </a:ext>
            </a:extLst>
          </p:cNvPr>
          <p:cNvSpPr>
            <a:spLocks noChangeArrowheads="1"/>
          </p:cNvSpPr>
          <p:nvPr/>
        </p:nvSpPr>
        <p:spPr bwMode="auto">
          <a:xfrm>
            <a:off x="5697901" y="17121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2" name="Oval 418">
            <a:extLst>
              <a:ext uri="{FF2B5EF4-FFF2-40B4-BE49-F238E27FC236}">
                <a16:creationId xmlns:a16="http://schemas.microsoft.com/office/drawing/2014/main" id="{E31DA820-4DC9-44F7-01F8-05751656345E}"/>
              </a:ext>
            </a:extLst>
          </p:cNvPr>
          <p:cNvSpPr>
            <a:spLocks noChangeArrowheads="1"/>
          </p:cNvSpPr>
          <p:nvPr/>
        </p:nvSpPr>
        <p:spPr bwMode="auto">
          <a:xfrm>
            <a:off x="5393101" y="20169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3" name="Oval 419">
            <a:extLst>
              <a:ext uri="{FF2B5EF4-FFF2-40B4-BE49-F238E27FC236}">
                <a16:creationId xmlns:a16="http://schemas.microsoft.com/office/drawing/2014/main" id="{CFAD50C3-E52B-44A5-1575-ED27B5FEA81B}"/>
              </a:ext>
            </a:extLst>
          </p:cNvPr>
          <p:cNvSpPr>
            <a:spLocks noChangeArrowheads="1"/>
          </p:cNvSpPr>
          <p:nvPr/>
        </p:nvSpPr>
        <p:spPr bwMode="auto">
          <a:xfrm>
            <a:off x="5164501" y="22455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4" name="Oval 420">
            <a:extLst>
              <a:ext uri="{FF2B5EF4-FFF2-40B4-BE49-F238E27FC236}">
                <a16:creationId xmlns:a16="http://schemas.microsoft.com/office/drawing/2014/main" id="{B9A31815-3274-0D87-6911-A976E0A28D4B}"/>
              </a:ext>
            </a:extLst>
          </p:cNvPr>
          <p:cNvSpPr>
            <a:spLocks noChangeArrowheads="1"/>
          </p:cNvSpPr>
          <p:nvPr/>
        </p:nvSpPr>
        <p:spPr bwMode="auto">
          <a:xfrm>
            <a:off x="5240701" y="24741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5" name="Oval 421">
            <a:extLst>
              <a:ext uri="{FF2B5EF4-FFF2-40B4-BE49-F238E27FC236}">
                <a16:creationId xmlns:a16="http://schemas.microsoft.com/office/drawing/2014/main" id="{E8014B34-D585-BD0C-083E-654EBC9AAC63}"/>
              </a:ext>
            </a:extLst>
          </p:cNvPr>
          <p:cNvSpPr>
            <a:spLocks noChangeArrowheads="1"/>
          </p:cNvSpPr>
          <p:nvPr/>
        </p:nvSpPr>
        <p:spPr bwMode="auto">
          <a:xfrm>
            <a:off x="6917101" y="27789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6" name="Oval 422">
            <a:extLst>
              <a:ext uri="{FF2B5EF4-FFF2-40B4-BE49-F238E27FC236}">
                <a16:creationId xmlns:a16="http://schemas.microsoft.com/office/drawing/2014/main" id="{E4F6F6F8-5DE2-4CA6-696D-954DCE47749E}"/>
              </a:ext>
            </a:extLst>
          </p:cNvPr>
          <p:cNvSpPr>
            <a:spLocks noChangeArrowheads="1"/>
          </p:cNvSpPr>
          <p:nvPr/>
        </p:nvSpPr>
        <p:spPr bwMode="auto">
          <a:xfrm>
            <a:off x="6155101" y="30837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7" name="Oval 423">
            <a:extLst>
              <a:ext uri="{FF2B5EF4-FFF2-40B4-BE49-F238E27FC236}">
                <a16:creationId xmlns:a16="http://schemas.microsoft.com/office/drawing/2014/main" id="{9CBBCE14-7043-D076-687A-D727725E94BE}"/>
              </a:ext>
            </a:extLst>
          </p:cNvPr>
          <p:cNvSpPr>
            <a:spLocks noChangeArrowheads="1"/>
          </p:cNvSpPr>
          <p:nvPr/>
        </p:nvSpPr>
        <p:spPr bwMode="auto">
          <a:xfrm>
            <a:off x="6155101" y="33123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8" name="Oval 424">
            <a:extLst>
              <a:ext uri="{FF2B5EF4-FFF2-40B4-BE49-F238E27FC236}">
                <a16:creationId xmlns:a16="http://schemas.microsoft.com/office/drawing/2014/main" id="{56FFF0B6-0D83-E930-8368-721F99C6A6F0}"/>
              </a:ext>
            </a:extLst>
          </p:cNvPr>
          <p:cNvSpPr>
            <a:spLocks noChangeArrowheads="1"/>
          </p:cNvSpPr>
          <p:nvPr/>
        </p:nvSpPr>
        <p:spPr bwMode="auto">
          <a:xfrm>
            <a:off x="5393101" y="36171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29" name="Oval 425">
            <a:extLst>
              <a:ext uri="{FF2B5EF4-FFF2-40B4-BE49-F238E27FC236}">
                <a16:creationId xmlns:a16="http://schemas.microsoft.com/office/drawing/2014/main" id="{495FEB33-3984-5790-E0BB-66C379269140}"/>
              </a:ext>
            </a:extLst>
          </p:cNvPr>
          <p:cNvSpPr>
            <a:spLocks noChangeArrowheads="1"/>
          </p:cNvSpPr>
          <p:nvPr/>
        </p:nvSpPr>
        <p:spPr bwMode="auto">
          <a:xfrm>
            <a:off x="5774101" y="39219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30" name="Oval 426">
            <a:extLst>
              <a:ext uri="{FF2B5EF4-FFF2-40B4-BE49-F238E27FC236}">
                <a16:creationId xmlns:a16="http://schemas.microsoft.com/office/drawing/2014/main" id="{321DE8A5-A024-75EA-DB85-284CE9E43591}"/>
              </a:ext>
            </a:extLst>
          </p:cNvPr>
          <p:cNvSpPr>
            <a:spLocks noChangeArrowheads="1"/>
          </p:cNvSpPr>
          <p:nvPr/>
        </p:nvSpPr>
        <p:spPr bwMode="auto">
          <a:xfrm>
            <a:off x="6155101" y="41505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31" name="Oval 427">
            <a:extLst>
              <a:ext uri="{FF2B5EF4-FFF2-40B4-BE49-F238E27FC236}">
                <a16:creationId xmlns:a16="http://schemas.microsoft.com/office/drawing/2014/main" id="{DFD66CDA-FE36-6997-22E6-4B0A539016A8}"/>
              </a:ext>
            </a:extLst>
          </p:cNvPr>
          <p:cNvSpPr>
            <a:spLocks noChangeArrowheads="1"/>
          </p:cNvSpPr>
          <p:nvPr/>
        </p:nvSpPr>
        <p:spPr bwMode="auto">
          <a:xfrm>
            <a:off x="5697901" y="44553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32" name="Oval 428">
            <a:extLst>
              <a:ext uri="{FF2B5EF4-FFF2-40B4-BE49-F238E27FC236}">
                <a16:creationId xmlns:a16="http://schemas.microsoft.com/office/drawing/2014/main" id="{C22E7138-5F22-5C4A-D6A3-83AF2F880624}"/>
              </a:ext>
            </a:extLst>
          </p:cNvPr>
          <p:cNvSpPr>
            <a:spLocks noChangeArrowheads="1"/>
          </p:cNvSpPr>
          <p:nvPr/>
        </p:nvSpPr>
        <p:spPr bwMode="auto">
          <a:xfrm>
            <a:off x="5774101" y="46839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33" name="Oval 429">
            <a:extLst>
              <a:ext uri="{FF2B5EF4-FFF2-40B4-BE49-F238E27FC236}">
                <a16:creationId xmlns:a16="http://schemas.microsoft.com/office/drawing/2014/main" id="{B84925ED-058C-05FD-F55C-87B5BE72C5AF}"/>
              </a:ext>
            </a:extLst>
          </p:cNvPr>
          <p:cNvSpPr>
            <a:spLocks noChangeArrowheads="1"/>
          </p:cNvSpPr>
          <p:nvPr/>
        </p:nvSpPr>
        <p:spPr bwMode="auto">
          <a:xfrm>
            <a:off x="5774101" y="49887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34" name="Oval 430">
            <a:extLst>
              <a:ext uri="{FF2B5EF4-FFF2-40B4-BE49-F238E27FC236}">
                <a16:creationId xmlns:a16="http://schemas.microsoft.com/office/drawing/2014/main" id="{8158EBBD-29C4-742F-8818-C2E0F50907BE}"/>
              </a:ext>
            </a:extLst>
          </p:cNvPr>
          <p:cNvSpPr>
            <a:spLocks noChangeArrowheads="1"/>
          </p:cNvSpPr>
          <p:nvPr/>
        </p:nvSpPr>
        <p:spPr bwMode="auto">
          <a:xfrm>
            <a:off x="5697901" y="52935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35" name="Oval 431">
            <a:extLst>
              <a:ext uri="{FF2B5EF4-FFF2-40B4-BE49-F238E27FC236}">
                <a16:creationId xmlns:a16="http://schemas.microsoft.com/office/drawing/2014/main" id="{6DFEE0F0-24AC-A43D-071E-90CB54832FBE}"/>
              </a:ext>
            </a:extLst>
          </p:cNvPr>
          <p:cNvSpPr>
            <a:spLocks noChangeArrowheads="1"/>
          </p:cNvSpPr>
          <p:nvPr/>
        </p:nvSpPr>
        <p:spPr bwMode="auto">
          <a:xfrm>
            <a:off x="5774101" y="55221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36" name="Oval 432">
            <a:extLst>
              <a:ext uri="{FF2B5EF4-FFF2-40B4-BE49-F238E27FC236}">
                <a16:creationId xmlns:a16="http://schemas.microsoft.com/office/drawing/2014/main" id="{9BE629FF-46D7-3799-2534-41DE4F1396EB}"/>
              </a:ext>
            </a:extLst>
          </p:cNvPr>
          <p:cNvSpPr>
            <a:spLocks noChangeArrowheads="1"/>
          </p:cNvSpPr>
          <p:nvPr/>
        </p:nvSpPr>
        <p:spPr bwMode="auto">
          <a:xfrm>
            <a:off x="6155101" y="58269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37" name="Oval 433">
            <a:extLst>
              <a:ext uri="{FF2B5EF4-FFF2-40B4-BE49-F238E27FC236}">
                <a16:creationId xmlns:a16="http://schemas.microsoft.com/office/drawing/2014/main" id="{9FB8A03E-1D8D-2249-816E-47E4BE856AA5}"/>
              </a:ext>
            </a:extLst>
          </p:cNvPr>
          <p:cNvSpPr>
            <a:spLocks noChangeArrowheads="1"/>
          </p:cNvSpPr>
          <p:nvPr/>
        </p:nvSpPr>
        <p:spPr bwMode="auto">
          <a:xfrm>
            <a:off x="5316901" y="6131718"/>
            <a:ext cx="152400" cy="152400"/>
          </a:xfrm>
          <a:prstGeom prst="ellipse">
            <a:avLst/>
          </a:prstGeom>
          <a:solidFill>
            <a:srgbClr val="FF99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38" name="Freeform 434">
            <a:extLst>
              <a:ext uri="{FF2B5EF4-FFF2-40B4-BE49-F238E27FC236}">
                <a16:creationId xmlns:a16="http://schemas.microsoft.com/office/drawing/2014/main" id="{F78FCFCC-F625-E7C0-6D0B-2ECC870B6221}"/>
              </a:ext>
            </a:extLst>
          </p:cNvPr>
          <p:cNvSpPr>
            <a:spLocks/>
          </p:cNvSpPr>
          <p:nvPr/>
        </p:nvSpPr>
        <p:spPr bwMode="auto">
          <a:xfrm>
            <a:off x="5240701" y="950118"/>
            <a:ext cx="1752600" cy="5257800"/>
          </a:xfrm>
          <a:custGeom>
            <a:avLst/>
            <a:gdLst>
              <a:gd name="T0" fmla="*/ 144 w 1104"/>
              <a:gd name="T1" fmla="*/ 0 h 3312"/>
              <a:gd name="T2" fmla="*/ 144 w 1104"/>
              <a:gd name="T3" fmla="*/ 192 h 3312"/>
              <a:gd name="T4" fmla="*/ 1008 w 1104"/>
              <a:gd name="T5" fmla="*/ 336 h 3312"/>
              <a:gd name="T6" fmla="*/ 336 w 1104"/>
              <a:gd name="T7" fmla="*/ 528 h 3312"/>
              <a:gd name="T8" fmla="*/ 144 w 1104"/>
              <a:gd name="T9" fmla="*/ 720 h 3312"/>
              <a:gd name="T10" fmla="*/ 0 w 1104"/>
              <a:gd name="T11" fmla="*/ 864 h 3312"/>
              <a:gd name="T12" fmla="*/ 48 w 1104"/>
              <a:gd name="T13" fmla="*/ 1008 h 3312"/>
              <a:gd name="T14" fmla="*/ 1104 w 1104"/>
              <a:gd name="T15" fmla="*/ 1200 h 3312"/>
              <a:gd name="T16" fmla="*/ 624 w 1104"/>
              <a:gd name="T17" fmla="*/ 1392 h 3312"/>
              <a:gd name="T18" fmla="*/ 624 w 1104"/>
              <a:gd name="T19" fmla="*/ 1536 h 3312"/>
              <a:gd name="T20" fmla="*/ 144 w 1104"/>
              <a:gd name="T21" fmla="*/ 1728 h 3312"/>
              <a:gd name="T22" fmla="*/ 384 w 1104"/>
              <a:gd name="T23" fmla="*/ 1920 h 3312"/>
              <a:gd name="T24" fmla="*/ 624 w 1104"/>
              <a:gd name="T25" fmla="*/ 2064 h 3312"/>
              <a:gd name="T26" fmla="*/ 336 w 1104"/>
              <a:gd name="T27" fmla="*/ 2208 h 3312"/>
              <a:gd name="T28" fmla="*/ 336 w 1104"/>
              <a:gd name="T29" fmla="*/ 2256 h 3312"/>
              <a:gd name="T30" fmla="*/ 384 w 1104"/>
              <a:gd name="T31" fmla="*/ 2400 h 3312"/>
              <a:gd name="T32" fmla="*/ 384 w 1104"/>
              <a:gd name="T33" fmla="*/ 2592 h 3312"/>
              <a:gd name="T34" fmla="*/ 336 w 1104"/>
              <a:gd name="T35" fmla="*/ 2784 h 3312"/>
              <a:gd name="T36" fmla="*/ 384 w 1104"/>
              <a:gd name="T37" fmla="*/ 2928 h 3312"/>
              <a:gd name="T38" fmla="*/ 624 w 1104"/>
              <a:gd name="T39" fmla="*/ 3120 h 3312"/>
              <a:gd name="T40" fmla="*/ 96 w 1104"/>
              <a:gd name="T41" fmla="*/ 3312 h 3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04" h="3312">
                <a:moveTo>
                  <a:pt x="144" y="0"/>
                </a:moveTo>
                <a:lnTo>
                  <a:pt x="144" y="192"/>
                </a:lnTo>
                <a:lnTo>
                  <a:pt x="1008" y="336"/>
                </a:lnTo>
                <a:lnTo>
                  <a:pt x="336" y="528"/>
                </a:lnTo>
                <a:lnTo>
                  <a:pt x="144" y="720"/>
                </a:lnTo>
                <a:lnTo>
                  <a:pt x="0" y="864"/>
                </a:lnTo>
                <a:lnTo>
                  <a:pt x="48" y="1008"/>
                </a:lnTo>
                <a:lnTo>
                  <a:pt x="1104" y="1200"/>
                </a:lnTo>
                <a:lnTo>
                  <a:pt x="624" y="1392"/>
                </a:lnTo>
                <a:lnTo>
                  <a:pt x="624" y="1536"/>
                </a:lnTo>
                <a:lnTo>
                  <a:pt x="144" y="1728"/>
                </a:lnTo>
                <a:lnTo>
                  <a:pt x="384" y="1920"/>
                </a:lnTo>
                <a:lnTo>
                  <a:pt x="624" y="2064"/>
                </a:lnTo>
                <a:lnTo>
                  <a:pt x="336" y="2208"/>
                </a:lnTo>
                <a:lnTo>
                  <a:pt x="336" y="2256"/>
                </a:lnTo>
                <a:lnTo>
                  <a:pt x="384" y="2400"/>
                </a:lnTo>
                <a:lnTo>
                  <a:pt x="384" y="2592"/>
                </a:lnTo>
                <a:lnTo>
                  <a:pt x="336" y="2784"/>
                </a:lnTo>
                <a:lnTo>
                  <a:pt x="384" y="2928"/>
                </a:lnTo>
                <a:lnTo>
                  <a:pt x="624" y="3120"/>
                </a:lnTo>
                <a:lnTo>
                  <a:pt x="96" y="3312"/>
                </a:lnTo>
              </a:path>
            </a:pathLst>
          </a:custGeom>
          <a:noFill/>
          <a:ln w="38100" cap="flat" cmpd="sng">
            <a:solidFill>
              <a:srgbClr val="FF9900"/>
            </a:solidFill>
            <a:prstDash val="solid"/>
            <a:round/>
            <a:headEnd/>
            <a:tailEnd/>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grpSp>
        <p:nvGrpSpPr>
          <p:cNvPr id="21967" name="Group 463">
            <a:extLst>
              <a:ext uri="{FF2B5EF4-FFF2-40B4-BE49-F238E27FC236}">
                <a16:creationId xmlns:a16="http://schemas.microsoft.com/office/drawing/2014/main" id="{F4847C50-11BA-3C48-3C65-4BCD6E3C6E46}"/>
              </a:ext>
            </a:extLst>
          </p:cNvPr>
          <p:cNvGrpSpPr>
            <a:grpSpLocks/>
          </p:cNvGrpSpPr>
          <p:nvPr/>
        </p:nvGrpSpPr>
        <p:grpSpPr bwMode="auto">
          <a:xfrm>
            <a:off x="10311171" y="1004093"/>
            <a:ext cx="688770" cy="1152525"/>
            <a:chOff x="5239" y="890"/>
            <a:chExt cx="453" cy="726"/>
          </a:xfrm>
        </p:grpSpPr>
        <p:sp>
          <p:nvSpPr>
            <p:cNvPr id="21965" name="Rectangle 461">
              <a:extLst>
                <a:ext uri="{FF2B5EF4-FFF2-40B4-BE49-F238E27FC236}">
                  <a16:creationId xmlns:a16="http://schemas.microsoft.com/office/drawing/2014/main" id="{FF3628E4-E9FB-6831-460D-3F9EC55A17AA}"/>
                </a:ext>
              </a:extLst>
            </p:cNvPr>
            <p:cNvSpPr>
              <a:spLocks noChangeArrowheads="1"/>
            </p:cNvSpPr>
            <p:nvPr/>
          </p:nvSpPr>
          <p:spPr bwMode="black">
            <a:xfrm>
              <a:off x="5239" y="1150"/>
              <a:ext cx="60" cy="20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90000" bIns="46800" anchor="ctr">
              <a:spAutoFit/>
            </a:bodyPr>
            <a:lstStyle/>
            <a:p>
              <a:endParaRPr lang="en-US"/>
            </a:p>
          </p:txBody>
        </p:sp>
        <p:sp>
          <p:nvSpPr>
            <p:cNvPr id="21939" name="Rectangle 435">
              <a:extLst>
                <a:ext uri="{FF2B5EF4-FFF2-40B4-BE49-F238E27FC236}">
                  <a16:creationId xmlns:a16="http://schemas.microsoft.com/office/drawing/2014/main" id="{E7624E47-13D0-152D-D7E0-517ACB7BB0F8}"/>
                </a:ext>
              </a:extLst>
            </p:cNvPr>
            <p:cNvSpPr>
              <a:spLocks noChangeArrowheads="1"/>
            </p:cNvSpPr>
            <p:nvPr/>
          </p:nvSpPr>
          <p:spPr bwMode="auto">
            <a:xfrm>
              <a:off x="5355" y="890"/>
              <a:ext cx="337" cy="150"/>
            </a:xfrm>
            <a:prstGeom prst="rect">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sz="1200">
                  <a:latin typeface="Arial" panose="020B0604020202020204" pitchFamily="34" charset="0"/>
                </a:rPr>
                <a:t>Min</a:t>
              </a:r>
              <a:endParaRPr lang="en-GB" altLang="en-US" sz="1200">
                <a:latin typeface="Arial" panose="020B0604020202020204" pitchFamily="34" charset="0"/>
              </a:endParaRPr>
            </a:p>
          </p:txBody>
        </p:sp>
        <p:sp>
          <p:nvSpPr>
            <p:cNvPr id="21940" name="Rectangle 436">
              <a:extLst>
                <a:ext uri="{FF2B5EF4-FFF2-40B4-BE49-F238E27FC236}">
                  <a16:creationId xmlns:a16="http://schemas.microsoft.com/office/drawing/2014/main" id="{1CAED703-558E-BE1C-E5B5-A27262DBDFFF}"/>
                </a:ext>
              </a:extLst>
            </p:cNvPr>
            <p:cNvSpPr>
              <a:spLocks noChangeArrowheads="1"/>
            </p:cNvSpPr>
            <p:nvPr/>
          </p:nvSpPr>
          <p:spPr bwMode="auto">
            <a:xfrm>
              <a:off x="5355" y="1082"/>
              <a:ext cx="337" cy="150"/>
            </a:xfrm>
            <a:prstGeom prst="rect">
              <a:avLst/>
            </a:prstGeom>
            <a:solidFill>
              <a:schemeClr val="accent2"/>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sz="1200">
                  <a:latin typeface="Arial" panose="020B0604020202020204" pitchFamily="34" charset="0"/>
                </a:rPr>
                <a:t>Max</a:t>
              </a:r>
              <a:endParaRPr lang="en-GB" altLang="en-US" sz="1200">
                <a:latin typeface="Arial" panose="020B0604020202020204" pitchFamily="34" charset="0"/>
              </a:endParaRPr>
            </a:p>
          </p:txBody>
        </p:sp>
        <p:sp>
          <p:nvSpPr>
            <p:cNvPr id="21941" name="Rectangle 437">
              <a:extLst>
                <a:ext uri="{FF2B5EF4-FFF2-40B4-BE49-F238E27FC236}">
                  <a16:creationId xmlns:a16="http://schemas.microsoft.com/office/drawing/2014/main" id="{6D90E1EC-436D-C182-4431-A23C49004608}"/>
                </a:ext>
              </a:extLst>
            </p:cNvPr>
            <p:cNvSpPr>
              <a:spLocks noChangeArrowheads="1"/>
            </p:cNvSpPr>
            <p:nvPr/>
          </p:nvSpPr>
          <p:spPr bwMode="auto">
            <a:xfrm>
              <a:off x="5355" y="1274"/>
              <a:ext cx="337" cy="150"/>
            </a:xfrm>
            <a:prstGeom prst="rect">
              <a:avLst/>
            </a:prstGeom>
            <a:solidFill>
              <a:srgbClr val="FF99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sz="1200">
                  <a:latin typeface="Arial" panose="020B0604020202020204" pitchFamily="34" charset="0"/>
                </a:rPr>
                <a:t>Avg</a:t>
              </a:r>
              <a:endParaRPr lang="en-GB" altLang="en-US" sz="1200">
                <a:latin typeface="Arial" panose="020B0604020202020204" pitchFamily="34" charset="0"/>
              </a:endParaRPr>
            </a:p>
          </p:txBody>
        </p:sp>
        <p:sp>
          <p:nvSpPr>
            <p:cNvPr id="21942" name="Rectangle 438">
              <a:extLst>
                <a:ext uri="{FF2B5EF4-FFF2-40B4-BE49-F238E27FC236}">
                  <a16:creationId xmlns:a16="http://schemas.microsoft.com/office/drawing/2014/main" id="{3D508E73-A328-85CB-40A5-7871DC245EB2}"/>
                </a:ext>
              </a:extLst>
            </p:cNvPr>
            <p:cNvSpPr>
              <a:spLocks noChangeArrowheads="1"/>
            </p:cNvSpPr>
            <p:nvPr/>
          </p:nvSpPr>
          <p:spPr bwMode="auto">
            <a:xfrm>
              <a:off x="5355" y="1466"/>
              <a:ext cx="337" cy="150"/>
            </a:xfrm>
            <a:prstGeom prst="rect">
              <a:avLst/>
            </a:prstGeom>
            <a:solidFill>
              <a:srgbClr val="FF0000"/>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GB" altLang="en-US" sz="1200">
                  <a:latin typeface="Arial" panose="020B0604020202020204" pitchFamily="34" charset="0"/>
                </a:rPr>
                <a:t>Case</a:t>
              </a:r>
            </a:p>
          </p:txBody>
        </p:sp>
      </p:grpSp>
      <p:grpSp>
        <p:nvGrpSpPr>
          <p:cNvPr id="21943" name="Group 439">
            <a:extLst>
              <a:ext uri="{FF2B5EF4-FFF2-40B4-BE49-F238E27FC236}">
                <a16:creationId xmlns:a16="http://schemas.microsoft.com/office/drawing/2014/main" id="{CEAE0D04-46E2-387E-6C8A-90B2EF332025}"/>
              </a:ext>
            </a:extLst>
          </p:cNvPr>
          <p:cNvGrpSpPr>
            <a:grpSpLocks/>
          </p:cNvGrpSpPr>
          <p:nvPr/>
        </p:nvGrpSpPr>
        <p:grpSpPr bwMode="auto">
          <a:xfrm>
            <a:off x="5139101" y="2016918"/>
            <a:ext cx="1752600" cy="914400"/>
            <a:chOff x="1776" y="1392"/>
            <a:chExt cx="1104" cy="576"/>
          </a:xfrm>
        </p:grpSpPr>
        <p:sp>
          <p:nvSpPr>
            <p:cNvPr id="21944" name="Oval 440">
              <a:extLst>
                <a:ext uri="{FF2B5EF4-FFF2-40B4-BE49-F238E27FC236}">
                  <a16:creationId xmlns:a16="http://schemas.microsoft.com/office/drawing/2014/main" id="{C58F60BB-5C57-7058-577C-F2B8990EC607}"/>
                </a:ext>
              </a:extLst>
            </p:cNvPr>
            <p:cNvSpPr>
              <a:spLocks noChangeArrowheads="1"/>
            </p:cNvSpPr>
            <p:nvPr/>
          </p:nvSpPr>
          <p:spPr bwMode="auto">
            <a:xfrm>
              <a:off x="2064" y="1392"/>
              <a:ext cx="96" cy="96"/>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45" name="Oval 441">
              <a:extLst>
                <a:ext uri="{FF2B5EF4-FFF2-40B4-BE49-F238E27FC236}">
                  <a16:creationId xmlns:a16="http://schemas.microsoft.com/office/drawing/2014/main" id="{4882FFE5-6193-3779-7C9A-AAB052C74C20}"/>
                </a:ext>
              </a:extLst>
            </p:cNvPr>
            <p:cNvSpPr>
              <a:spLocks noChangeArrowheads="1"/>
            </p:cNvSpPr>
            <p:nvPr/>
          </p:nvSpPr>
          <p:spPr bwMode="auto">
            <a:xfrm>
              <a:off x="1776" y="1536"/>
              <a:ext cx="96" cy="96"/>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46" name="Oval 442">
              <a:extLst>
                <a:ext uri="{FF2B5EF4-FFF2-40B4-BE49-F238E27FC236}">
                  <a16:creationId xmlns:a16="http://schemas.microsoft.com/office/drawing/2014/main" id="{94D9A4B0-76AD-02B9-0997-28A66AA7AC7E}"/>
                </a:ext>
              </a:extLst>
            </p:cNvPr>
            <p:cNvSpPr>
              <a:spLocks noChangeArrowheads="1"/>
            </p:cNvSpPr>
            <p:nvPr/>
          </p:nvSpPr>
          <p:spPr bwMode="auto">
            <a:xfrm>
              <a:off x="1776" y="1680"/>
              <a:ext cx="96" cy="96"/>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47" name="Oval 443">
              <a:extLst>
                <a:ext uri="{FF2B5EF4-FFF2-40B4-BE49-F238E27FC236}">
                  <a16:creationId xmlns:a16="http://schemas.microsoft.com/office/drawing/2014/main" id="{0AB53635-C2B6-4796-89CB-5CBC8591E34F}"/>
                </a:ext>
              </a:extLst>
            </p:cNvPr>
            <p:cNvSpPr>
              <a:spLocks noChangeArrowheads="1"/>
            </p:cNvSpPr>
            <p:nvPr/>
          </p:nvSpPr>
          <p:spPr bwMode="auto">
            <a:xfrm>
              <a:off x="2784" y="1872"/>
              <a:ext cx="96" cy="96"/>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1948" name="Oval 444">
            <a:extLst>
              <a:ext uri="{FF2B5EF4-FFF2-40B4-BE49-F238E27FC236}">
                <a16:creationId xmlns:a16="http://schemas.microsoft.com/office/drawing/2014/main" id="{7ADEAF65-C8B2-2B26-5A23-BE5762502E6E}"/>
              </a:ext>
            </a:extLst>
          </p:cNvPr>
          <p:cNvSpPr>
            <a:spLocks noChangeArrowheads="1"/>
          </p:cNvSpPr>
          <p:nvPr/>
        </p:nvSpPr>
        <p:spPr bwMode="auto">
          <a:xfrm>
            <a:off x="5596301" y="46839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49" name="Oval 445">
            <a:extLst>
              <a:ext uri="{FF2B5EF4-FFF2-40B4-BE49-F238E27FC236}">
                <a16:creationId xmlns:a16="http://schemas.microsoft.com/office/drawing/2014/main" id="{84D2A012-1D88-939B-A461-E5148EEA62F8}"/>
              </a:ext>
            </a:extLst>
          </p:cNvPr>
          <p:cNvSpPr>
            <a:spLocks noChangeArrowheads="1"/>
          </p:cNvSpPr>
          <p:nvPr/>
        </p:nvSpPr>
        <p:spPr bwMode="auto">
          <a:xfrm>
            <a:off x="5596301" y="49887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0" name="Oval 446">
            <a:extLst>
              <a:ext uri="{FF2B5EF4-FFF2-40B4-BE49-F238E27FC236}">
                <a16:creationId xmlns:a16="http://schemas.microsoft.com/office/drawing/2014/main" id="{5FE1FAD7-5404-9205-AED7-F3E7ADD57465}"/>
              </a:ext>
            </a:extLst>
          </p:cNvPr>
          <p:cNvSpPr>
            <a:spLocks noChangeArrowheads="1"/>
          </p:cNvSpPr>
          <p:nvPr/>
        </p:nvSpPr>
        <p:spPr bwMode="auto">
          <a:xfrm>
            <a:off x="5596301" y="55221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1" name="Oval 447">
            <a:extLst>
              <a:ext uri="{FF2B5EF4-FFF2-40B4-BE49-F238E27FC236}">
                <a16:creationId xmlns:a16="http://schemas.microsoft.com/office/drawing/2014/main" id="{58C0835F-CF87-BA36-4228-AB6D2AC9854F}"/>
              </a:ext>
            </a:extLst>
          </p:cNvPr>
          <p:cNvSpPr>
            <a:spLocks noChangeArrowheads="1"/>
          </p:cNvSpPr>
          <p:nvPr/>
        </p:nvSpPr>
        <p:spPr bwMode="auto">
          <a:xfrm>
            <a:off x="8720501" y="52935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2" name="Oval 448">
            <a:extLst>
              <a:ext uri="{FF2B5EF4-FFF2-40B4-BE49-F238E27FC236}">
                <a16:creationId xmlns:a16="http://schemas.microsoft.com/office/drawing/2014/main" id="{575AE596-747D-17AE-FD41-15B670E00454}"/>
              </a:ext>
            </a:extLst>
          </p:cNvPr>
          <p:cNvSpPr>
            <a:spLocks noChangeArrowheads="1"/>
          </p:cNvSpPr>
          <p:nvPr/>
        </p:nvSpPr>
        <p:spPr bwMode="auto">
          <a:xfrm>
            <a:off x="5139101" y="58269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3" name="Oval 449">
            <a:extLst>
              <a:ext uri="{FF2B5EF4-FFF2-40B4-BE49-F238E27FC236}">
                <a16:creationId xmlns:a16="http://schemas.microsoft.com/office/drawing/2014/main" id="{E042B506-A825-0C12-BF3F-F1B36A365398}"/>
              </a:ext>
            </a:extLst>
          </p:cNvPr>
          <p:cNvSpPr>
            <a:spLocks noChangeArrowheads="1"/>
          </p:cNvSpPr>
          <p:nvPr/>
        </p:nvSpPr>
        <p:spPr bwMode="auto">
          <a:xfrm>
            <a:off x="5139101" y="61317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4" name="Oval 450">
            <a:extLst>
              <a:ext uri="{FF2B5EF4-FFF2-40B4-BE49-F238E27FC236}">
                <a16:creationId xmlns:a16="http://schemas.microsoft.com/office/drawing/2014/main" id="{D205C370-4BDC-2B7F-7FD1-74DBBA20CF42}"/>
              </a:ext>
            </a:extLst>
          </p:cNvPr>
          <p:cNvSpPr>
            <a:spLocks noChangeArrowheads="1"/>
          </p:cNvSpPr>
          <p:nvPr/>
        </p:nvSpPr>
        <p:spPr bwMode="auto">
          <a:xfrm>
            <a:off x="5977301" y="44553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5" name="Oval 451">
            <a:extLst>
              <a:ext uri="{FF2B5EF4-FFF2-40B4-BE49-F238E27FC236}">
                <a16:creationId xmlns:a16="http://schemas.microsoft.com/office/drawing/2014/main" id="{08EC2BED-E0E5-0DDB-8E7A-3BF2C748DB10}"/>
              </a:ext>
            </a:extLst>
          </p:cNvPr>
          <p:cNvSpPr>
            <a:spLocks noChangeArrowheads="1"/>
          </p:cNvSpPr>
          <p:nvPr/>
        </p:nvSpPr>
        <p:spPr bwMode="auto">
          <a:xfrm>
            <a:off x="6358301" y="33123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6" name="Oval 452">
            <a:extLst>
              <a:ext uri="{FF2B5EF4-FFF2-40B4-BE49-F238E27FC236}">
                <a16:creationId xmlns:a16="http://schemas.microsoft.com/office/drawing/2014/main" id="{E6783F2C-C9BD-86D1-D952-2E4CC5F2FECF}"/>
              </a:ext>
            </a:extLst>
          </p:cNvPr>
          <p:cNvSpPr>
            <a:spLocks noChangeArrowheads="1"/>
          </p:cNvSpPr>
          <p:nvPr/>
        </p:nvSpPr>
        <p:spPr bwMode="auto">
          <a:xfrm>
            <a:off x="7120301" y="36171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7" name="Oval 453">
            <a:extLst>
              <a:ext uri="{FF2B5EF4-FFF2-40B4-BE49-F238E27FC236}">
                <a16:creationId xmlns:a16="http://schemas.microsoft.com/office/drawing/2014/main" id="{B2CC2A80-172A-2DD7-98D2-35477405232E}"/>
              </a:ext>
            </a:extLst>
          </p:cNvPr>
          <p:cNvSpPr>
            <a:spLocks noChangeArrowheads="1"/>
          </p:cNvSpPr>
          <p:nvPr/>
        </p:nvSpPr>
        <p:spPr bwMode="auto">
          <a:xfrm>
            <a:off x="6358301" y="39219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8" name="Oval 454">
            <a:extLst>
              <a:ext uri="{FF2B5EF4-FFF2-40B4-BE49-F238E27FC236}">
                <a16:creationId xmlns:a16="http://schemas.microsoft.com/office/drawing/2014/main" id="{08E6CA38-EA8B-DB7F-E4AB-445247C011CF}"/>
              </a:ext>
            </a:extLst>
          </p:cNvPr>
          <p:cNvSpPr>
            <a:spLocks noChangeArrowheads="1"/>
          </p:cNvSpPr>
          <p:nvPr/>
        </p:nvSpPr>
        <p:spPr bwMode="auto">
          <a:xfrm>
            <a:off x="6739301" y="41505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59" name="Oval 455">
            <a:extLst>
              <a:ext uri="{FF2B5EF4-FFF2-40B4-BE49-F238E27FC236}">
                <a16:creationId xmlns:a16="http://schemas.microsoft.com/office/drawing/2014/main" id="{719E03E1-78EC-65A3-8E8D-B04F422D8572}"/>
              </a:ext>
            </a:extLst>
          </p:cNvPr>
          <p:cNvSpPr>
            <a:spLocks noChangeArrowheads="1"/>
          </p:cNvSpPr>
          <p:nvPr/>
        </p:nvSpPr>
        <p:spPr bwMode="auto">
          <a:xfrm>
            <a:off x="7958501" y="30837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60" name="Oval 456">
            <a:extLst>
              <a:ext uri="{FF2B5EF4-FFF2-40B4-BE49-F238E27FC236}">
                <a16:creationId xmlns:a16="http://schemas.microsoft.com/office/drawing/2014/main" id="{246B193B-3312-1F4D-399B-83E36CFE9EDA}"/>
              </a:ext>
            </a:extLst>
          </p:cNvPr>
          <p:cNvSpPr>
            <a:spLocks noChangeArrowheads="1"/>
          </p:cNvSpPr>
          <p:nvPr/>
        </p:nvSpPr>
        <p:spPr bwMode="auto">
          <a:xfrm>
            <a:off x="5596301" y="8739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61" name="Oval 457">
            <a:extLst>
              <a:ext uri="{FF2B5EF4-FFF2-40B4-BE49-F238E27FC236}">
                <a16:creationId xmlns:a16="http://schemas.microsoft.com/office/drawing/2014/main" id="{0538B849-EBEB-20AF-E899-0156BCC7EECA}"/>
              </a:ext>
            </a:extLst>
          </p:cNvPr>
          <p:cNvSpPr>
            <a:spLocks noChangeArrowheads="1"/>
          </p:cNvSpPr>
          <p:nvPr/>
        </p:nvSpPr>
        <p:spPr bwMode="auto">
          <a:xfrm>
            <a:off x="5596301" y="11787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62" name="Oval 458">
            <a:extLst>
              <a:ext uri="{FF2B5EF4-FFF2-40B4-BE49-F238E27FC236}">
                <a16:creationId xmlns:a16="http://schemas.microsoft.com/office/drawing/2014/main" id="{44B8FA61-81DF-85F2-6425-672533A0DB72}"/>
              </a:ext>
            </a:extLst>
          </p:cNvPr>
          <p:cNvSpPr>
            <a:spLocks noChangeArrowheads="1"/>
          </p:cNvSpPr>
          <p:nvPr/>
        </p:nvSpPr>
        <p:spPr bwMode="auto">
          <a:xfrm>
            <a:off x="9101501" y="14073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63" name="Oval 459">
            <a:extLst>
              <a:ext uri="{FF2B5EF4-FFF2-40B4-BE49-F238E27FC236}">
                <a16:creationId xmlns:a16="http://schemas.microsoft.com/office/drawing/2014/main" id="{C9DD3C15-F30F-FEBF-ACF7-875E06043769}"/>
              </a:ext>
            </a:extLst>
          </p:cNvPr>
          <p:cNvSpPr>
            <a:spLocks noChangeArrowheads="1"/>
          </p:cNvSpPr>
          <p:nvPr/>
        </p:nvSpPr>
        <p:spPr bwMode="auto">
          <a:xfrm>
            <a:off x="5139101" y="1712118"/>
            <a:ext cx="152400" cy="152400"/>
          </a:xfrm>
          <a:prstGeom prst="ellipse">
            <a:avLst/>
          </a:prstGeom>
          <a:solidFill>
            <a:srgbClr val="FF0000"/>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964" name="Freeform 460">
            <a:extLst>
              <a:ext uri="{FF2B5EF4-FFF2-40B4-BE49-F238E27FC236}">
                <a16:creationId xmlns:a16="http://schemas.microsoft.com/office/drawing/2014/main" id="{AB2B7222-C9A4-9FFA-14C0-6081DF73A89B}"/>
              </a:ext>
            </a:extLst>
          </p:cNvPr>
          <p:cNvSpPr>
            <a:spLocks/>
          </p:cNvSpPr>
          <p:nvPr/>
        </p:nvSpPr>
        <p:spPr bwMode="auto">
          <a:xfrm>
            <a:off x="5215301" y="950118"/>
            <a:ext cx="3962400" cy="5257800"/>
          </a:xfrm>
          <a:custGeom>
            <a:avLst/>
            <a:gdLst>
              <a:gd name="T0" fmla="*/ 293 w 2496"/>
              <a:gd name="T1" fmla="*/ 0 h 3312"/>
              <a:gd name="T2" fmla="*/ 288 w 2496"/>
              <a:gd name="T3" fmla="*/ 206 h 3312"/>
              <a:gd name="T4" fmla="*/ 2496 w 2496"/>
              <a:gd name="T5" fmla="*/ 336 h 3312"/>
              <a:gd name="T6" fmla="*/ 0 w 2496"/>
              <a:gd name="T7" fmla="*/ 528 h 3312"/>
              <a:gd name="T8" fmla="*/ 288 w 2496"/>
              <a:gd name="T9" fmla="*/ 720 h 3312"/>
              <a:gd name="T10" fmla="*/ 0 w 2496"/>
              <a:gd name="T11" fmla="*/ 864 h 3312"/>
              <a:gd name="T12" fmla="*/ 0 w 2496"/>
              <a:gd name="T13" fmla="*/ 1008 h 3312"/>
              <a:gd name="T14" fmla="*/ 1008 w 2496"/>
              <a:gd name="T15" fmla="*/ 1200 h 3312"/>
              <a:gd name="T16" fmla="*/ 1776 w 2496"/>
              <a:gd name="T17" fmla="*/ 1392 h 3312"/>
              <a:gd name="T18" fmla="*/ 768 w 2496"/>
              <a:gd name="T19" fmla="*/ 1536 h 3312"/>
              <a:gd name="T20" fmla="*/ 1248 w 2496"/>
              <a:gd name="T21" fmla="*/ 1728 h 3312"/>
              <a:gd name="T22" fmla="*/ 768 w 2496"/>
              <a:gd name="T23" fmla="*/ 1920 h 3312"/>
              <a:gd name="T24" fmla="*/ 1008 w 2496"/>
              <a:gd name="T25" fmla="*/ 2064 h 3312"/>
              <a:gd name="T26" fmla="*/ 480 w 2496"/>
              <a:gd name="T27" fmla="*/ 2256 h 3312"/>
              <a:gd name="T28" fmla="*/ 288 w 2496"/>
              <a:gd name="T29" fmla="*/ 2400 h 3312"/>
              <a:gd name="T30" fmla="*/ 288 w 2496"/>
              <a:gd name="T31" fmla="*/ 2592 h 3312"/>
              <a:gd name="T32" fmla="*/ 2256 w 2496"/>
              <a:gd name="T33" fmla="*/ 2784 h 3312"/>
              <a:gd name="T34" fmla="*/ 288 w 2496"/>
              <a:gd name="T35" fmla="*/ 2928 h 3312"/>
              <a:gd name="T36" fmla="*/ 0 w 2496"/>
              <a:gd name="T37" fmla="*/ 3120 h 3312"/>
              <a:gd name="T38" fmla="*/ 0 w 2496"/>
              <a:gd name="T39" fmla="*/ 3312 h 3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496" h="3312">
                <a:moveTo>
                  <a:pt x="293" y="0"/>
                </a:moveTo>
                <a:cubicBezTo>
                  <a:pt x="286" y="136"/>
                  <a:pt x="288" y="67"/>
                  <a:pt x="288" y="206"/>
                </a:cubicBezTo>
                <a:lnTo>
                  <a:pt x="2496" y="336"/>
                </a:lnTo>
                <a:lnTo>
                  <a:pt x="0" y="528"/>
                </a:lnTo>
                <a:lnTo>
                  <a:pt x="288" y="720"/>
                </a:lnTo>
                <a:lnTo>
                  <a:pt x="0" y="864"/>
                </a:lnTo>
                <a:lnTo>
                  <a:pt x="0" y="1008"/>
                </a:lnTo>
                <a:lnTo>
                  <a:pt x="1008" y="1200"/>
                </a:lnTo>
                <a:lnTo>
                  <a:pt x="1776" y="1392"/>
                </a:lnTo>
                <a:lnTo>
                  <a:pt x="768" y="1536"/>
                </a:lnTo>
                <a:lnTo>
                  <a:pt x="1248" y="1728"/>
                </a:lnTo>
                <a:lnTo>
                  <a:pt x="768" y="1920"/>
                </a:lnTo>
                <a:lnTo>
                  <a:pt x="1008" y="2064"/>
                </a:lnTo>
                <a:lnTo>
                  <a:pt x="480" y="2256"/>
                </a:lnTo>
                <a:lnTo>
                  <a:pt x="288" y="2400"/>
                </a:lnTo>
                <a:lnTo>
                  <a:pt x="288" y="2592"/>
                </a:lnTo>
                <a:lnTo>
                  <a:pt x="2256" y="2784"/>
                </a:lnTo>
                <a:lnTo>
                  <a:pt x="288" y="2928"/>
                </a:lnTo>
                <a:lnTo>
                  <a:pt x="0" y="3120"/>
                </a:lnTo>
                <a:lnTo>
                  <a:pt x="0" y="3312"/>
                </a:lnTo>
              </a:path>
            </a:pathLst>
          </a:custGeom>
          <a:noFill/>
          <a:ln w="38100" cap="flat" cmpd="sng">
            <a:solidFill>
              <a:srgbClr val="FF0000"/>
            </a:solidFill>
            <a:prstDash val="solid"/>
            <a:round/>
            <a:headEnd/>
            <a:tailEnd/>
          </a:ln>
          <a:effectLst/>
          <a:extLst>
            <a:ext uri="{909E8E84-426E-40DD-AFC4-6F175D3DCCD1}">
              <a14:hiddenFill xmlns:a14="http://schemas.microsoft.com/office/drawing/2010/main">
                <a:solidFill>
                  <a:schemeClr val="accent2"/>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21968" name="Rectangle 464">
            <a:extLst>
              <a:ext uri="{FF2B5EF4-FFF2-40B4-BE49-F238E27FC236}">
                <a16:creationId xmlns:a16="http://schemas.microsoft.com/office/drawing/2014/main" id="{71313DFA-A123-84AA-DB89-E6BAC2B24F10}"/>
              </a:ext>
            </a:extLst>
          </p:cNvPr>
          <p:cNvSpPr>
            <a:spLocks noGrp="1" noChangeArrowheads="1"/>
          </p:cNvSpPr>
          <p:nvPr>
            <p:ph type="title"/>
          </p:nvPr>
        </p:nvSpPr>
        <p:spPr>
          <a:xfrm rot="16200000">
            <a:off x="-1733549" y="2724150"/>
            <a:ext cx="5283200" cy="1012826"/>
          </a:xfrm>
        </p:spPr>
        <p:txBody>
          <a:bodyPr/>
          <a:lstStyle/>
          <a:p>
            <a:pPr>
              <a:lnSpc>
                <a:spcPct val="50000"/>
              </a:lnSpc>
            </a:pPr>
            <a:r>
              <a:rPr lang="fi-FI" altLang="en-US" dirty="0"/>
              <a:t>TPI-vertailutietoa </a:t>
            </a:r>
            <a:br>
              <a:rPr lang="fi-FI" altLang="en-US" dirty="0"/>
            </a:br>
            <a:r>
              <a:rPr lang="fi-FI" altLang="en-US" sz="1800" dirty="0"/>
              <a:t>(c) </a:t>
            </a:r>
            <a:r>
              <a:rPr lang="fi-FI" altLang="en-US" sz="1800" dirty="0" err="1"/>
              <a:t>Conformiq</a:t>
            </a:r>
            <a:r>
              <a:rPr lang="fi-FI" altLang="en-US" sz="1800" dirty="0"/>
              <a:t> Software</a:t>
            </a:r>
            <a:endParaRPr lang="en-US" altLang="en-US" dirty="0"/>
          </a:p>
        </p:txBody>
      </p:sp>
      <p:sp>
        <p:nvSpPr>
          <p:cNvPr id="3" name="TextBox 2">
            <a:extLst>
              <a:ext uri="{FF2B5EF4-FFF2-40B4-BE49-F238E27FC236}">
                <a16:creationId xmlns:a16="http://schemas.microsoft.com/office/drawing/2014/main" id="{FD838D3F-B28C-268B-0AE3-BFE6A45D6AE3}"/>
              </a:ext>
            </a:extLst>
          </p:cNvPr>
          <p:cNvSpPr txBox="1"/>
          <p:nvPr/>
        </p:nvSpPr>
        <p:spPr>
          <a:xfrm rot="16200000">
            <a:off x="-480828" y="3628049"/>
            <a:ext cx="4159921" cy="369332"/>
          </a:xfrm>
          <a:prstGeom prst="rect">
            <a:avLst/>
          </a:prstGeom>
          <a:noFill/>
        </p:spPr>
        <p:txBody>
          <a:bodyPr wrap="none" rtlCol="0">
            <a:spAutoFit/>
          </a:bodyPr>
          <a:lstStyle/>
          <a:p>
            <a:r>
              <a:rPr lang="en-US" dirty="0"/>
              <a:t>* Maaret did the research while employed</a:t>
            </a:r>
          </a:p>
        </p:txBody>
      </p:sp>
    </p:spTree>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130" name="Rectangle 2">
            <a:extLst>
              <a:ext uri="{FF2B5EF4-FFF2-40B4-BE49-F238E27FC236}">
                <a16:creationId xmlns:a16="http://schemas.microsoft.com/office/drawing/2014/main" id="{EA43DF14-F207-9931-CE77-661DC1EFBB09}"/>
              </a:ext>
            </a:extLst>
          </p:cNvPr>
          <p:cNvSpPr>
            <a:spLocks noGrp="1" noChangeArrowheads="1"/>
          </p:cNvSpPr>
          <p:nvPr>
            <p:ph type="title"/>
          </p:nvPr>
        </p:nvSpPr>
        <p:spPr/>
        <p:txBody>
          <a:bodyPr/>
          <a:lstStyle/>
          <a:p>
            <a:r>
              <a:rPr lang="fi-FI" altLang="en-US" dirty="0"/>
              <a:t>Sisältö</a:t>
            </a:r>
            <a:endParaRPr lang="en-US" altLang="en-US" dirty="0"/>
          </a:p>
        </p:txBody>
      </p:sp>
      <p:sp>
        <p:nvSpPr>
          <p:cNvPr id="176131" name="Rectangle 3">
            <a:extLst>
              <a:ext uri="{FF2B5EF4-FFF2-40B4-BE49-F238E27FC236}">
                <a16:creationId xmlns:a16="http://schemas.microsoft.com/office/drawing/2014/main" id="{69484EB1-C411-E8A6-5A77-EFF000D20142}"/>
              </a:ext>
            </a:extLst>
          </p:cNvPr>
          <p:cNvSpPr>
            <a:spLocks noGrp="1" noChangeArrowheads="1"/>
          </p:cNvSpPr>
          <p:nvPr>
            <p:ph idx="1"/>
          </p:nvPr>
        </p:nvSpPr>
        <p:spPr/>
        <p:txBody>
          <a:bodyPr>
            <a:normAutofit/>
          </a:bodyPr>
          <a:lstStyle/>
          <a:p>
            <a:r>
              <a:rPr lang="fi-FI" altLang="en-US" sz="4000" dirty="0"/>
              <a:t>Mistä testausprosessi koostuu</a:t>
            </a:r>
          </a:p>
          <a:p>
            <a:r>
              <a:rPr lang="fi-FI" altLang="en-US" sz="4000" dirty="0"/>
              <a:t>Testausprosessin arviointi</a:t>
            </a:r>
          </a:p>
          <a:p>
            <a:r>
              <a:rPr lang="fi-FI" altLang="en-US" sz="4000" dirty="0">
                <a:solidFill>
                  <a:schemeClr val="accent1"/>
                </a:solidFill>
              </a:rPr>
              <a:t>Muutostavoitteiden asettaminen</a:t>
            </a:r>
          </a:p>
          <a:p>
            <a:endParaRPr lang="en-US" altLang="en-US" sz="4000" dirty="0"/>
          </a:p>
        </p:txBody>
      </p:sp>
      <p:sp>
        <p:nvSpPr>
          <p:cNvPr id="2" name="Date Placeholder 3">
            <a:extLst>
              <a:ext uri="{FF2B5EF4-FFF2-40B4-BE49-F238E27FC236}">
                <a16:creationId xmlns:a16="http://schemas.microsoft.com/office/drawing/2014/main" id="{6290416B-B3FE-B9C7-32C4-290EC96E457F}"/>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082" name="Rectangle 2">
            <a:extLst>
              <a:ext uri="{FF2B5EF4-FFF2-40B4-BE49-F238E27FC236}">
                <a16:creationId xmlns:a16="http://schemas.microsoft.com/office/drawing/2014/main" id="{7707D8DE-CA15-2B52-B258-A50B83763130}"/>
              </a:ext>
            </a:extLst>
          </p:cNvPr>
          <p:cNvSpPr>
            <a:spLocks noGrp="1" noChangeArrowheads="1"/>
          </p:cNvSpPr>
          <p:nvPr>
            <p:ph type="title"/>
          </p:nvPr>
        </p:nvSpPr>
        <p:spPr/>
        <p:txBody>
          <a:bodyPr/>
          <a:lstStyle/>
          <a:p>
            <a:r>
              <a:rPr lang="fi-FI" altLang="en-US"/>
              <a:t>Sisältö</a:t>
            </a:r>
            <a:endParaRPr lang="en-US" altLang="en-US"/>
          </a:p>
        </p:txBody>
      </p:sp>
      <p:sp>
        <p:nvSpPr>
          <p:cNvPr id="174083" name="Rectangle 3">
            <a:extLst>
              <a:ext uri="{FF2B5EF4-FFF2-40B4-BE49-F238E27FC236}">
                <a16:creationId xmlns:a16="http://schemas.microsoft.com/office/drawing/2014/main" id="{C3E4C640-8B40-D59A-FEBF-EBA2B74AF184}"/>
              </a:ext>
            </a:extLst>
          </p:cNvPr>
          <p:cNvSpPr>
            <a:spLocks noGrp="1" noChangeArrowheads="1"/>
          </p:cNvSpPr>
          <p:nvPr>
            <p:ph idx="1"/>
          </p:nvPr>
        </p:nvSpPr>
        <p:spPr/>
        <p:txBody>
          <a:bodyPr>
            <a:normAutofit/>
          </a:bodyPr>
          <a:lstStyle/>
          <a:p>
            <a:r>
              <a:rPr lang="fi-FI" altLang="en-US" sz="4000" dirty="0">
                <a:solidFill>
                  <a:schemeClr val="accent1"/>
                </a:solidFill>
              </a:rPr>
              <a:t>Mistä testausprosessi koostuu</a:t>
            </a:r>
          </a:p>
          <a:p>
            <a:r>
              <a:rPr lang="fi-FI" altLang="en-US" sz="4000" dirty="0"/>
              <a:t>Testausprosessin arviointi</a:t>
            </a:r>
          </a:p>
          <a:p>
            <a:r>
              <a:rPr lang="fi-FI" altLang="en-US" sz="4000" dirty="0"/>
              <a:t>Muutostavoitteiden asettaminen</a:t>
            </a:r>
          </a:p>
          <a:p>
            <a:endParaRPr lang="en-US" altLang="en-US" sz="4000" dirty="0"/>
          </a:p>
        </p:txBody>
      </p:sp>
      <p:sp>
        <p:nvSpPr>
          <p:cNvPr id="2" name="Date Placeholder 3">
            <a:extLst>
              <a:ext uri="{FF2B5EF4-FFF2-40B4-BE49-F238E27FC236}">
                <a16:creationId xmlns:a16="http://schemas.microsoft.com/office/drawing/2014/main" id="{07DFE2B6-65D2-888D-3D02-DE017C3E391D}"/>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BC2CA01C-6212-E9B5-90FF-C4F0A9DEE567}"/>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214018" name="Line 2">
            <a:extLst>
              <a:ext uri="{FF2B5EF4-FFF2-40B4-BE49-F238E27FC236}">
                <a16:creationId xmlns:a16="http://schemas.microsoft.com/office/drawing/2014/main" id="{3E52CBA9-E719-0DB6-684A-2E4D1152AD59}"/>
              </a:ext>
            </a:extLst>
          </p:cNvPr>
          <p:cNvSpPr>
            <a:spLocks noChangeShapeType="1"/>
          </p:cNvSpPr>
          <p:nvPr/>
        </p:nvSpPr>
        <p:spPr bwMode="auto">
          <a:xfrm flipH="1">
            <a:off x="6564314" y="2493963"/>
            <a:ext cx="2879725" cy="0"/>
          </a:xfrm>
          <a:prstGeom prst="line">
            <a:avLst/>
          </a:prstGeom>
          <a:noFill/>
          <a:ln w="28575">
            <a:solidFill>
              <a:schemeClr val="tx1"/>
            </a:solidFill>
            <a:prstDash val="dash"/>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214019" name="Line 3">
            <a:extLst>
              <a:ext uri="{FF2B5EF4-FFF2-40B4-BE49-F238E27FC236}">
                <a16:creationId xmlns:a16="http://schemas.microsoft.com/office/drawing/2014/main" id="{14A92D21-4651-C573-B7F1-63C4E2DD0264}"/>
              </a:ext>
            </a:extLst>
          </p:cNvPr>
          <p:cNvSpPr>
            <a:spLocks noChangeShapeType="1"/>
          </p:cNvSpPr>
          <p:nvPr/>
        </p:nvSpPr>
        <p:spPr bwMode="auto">
          <a:xfrm flipH="1">
            <a:off x="8220075" y="1557338"/>
            <a:ext cx="0" cy="1871662"/>
          </a:xfrm>
          <a:prstGeom prst="line">
            <a:avLst/>
          </a:prstGeom>
          <a:noFill/>
          <a:ln w="28575">
            <a:solidFill>
              <a:schemeClr val="tx1"/>
            </a:solidFill>
            <a:prstDash val="dash"/>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214020" name="Rectangle 4">
            <a:extLst>
              <a:ext uri="{FF2B5EF4-FFF2-40B4-BE49-F238E27FC236}">
                <a16:creationId xmlns:a16="http://schemas.microsoft.com/office/drawing/2014/main" id="{1EE94831-A6AD-6B28-3F6E-B5B787709C5A}"/>
              </a:ext>
            </a:extLst>
          </p:cNvPr>
          <p:cNvSpPr>
            <a:spLocks noGrp="1" noChangeArrowheads="1"/>
          </p:cNvSpPr>
          <p:nvPr>
            <p:ph type="title"/>
          </p:nvPr>
        </p:nvSpPr>
        <p:spPr/>
        <p:txBody>
          <a:bodyPr/>
          <a:lstStyle/>
          <a:p>
            <a:r>
              <a:rPr lang="fi-FI" altLang="en-US"/>
              <a:t>Kehittämisen aikataulu</a:t>
            </a:r>
            <a:endParaRPr lang="en-GB" altLang="en-US"/>
          </a:p>
        </p:txBody>
      </p:sp>
      <p:sp>
        <p:nvSpPr>
          <p:cNvPr id="214021" name="Text Box 5">
            <a:extLst>
              <a:ext uri="{FF2B5EF4-FFF2-40B4-BE49-F238E27FC236}">
                <a16:creationId xmlns:a16="http://schemas.microsoft.com/office/drawing/2014/main" id="{A5FC2430-A752-670D-B391-54C253791FBC}"/>
              </a:ext>
            </a:extLst>
          </p:cNvPr>
          <p:cNvSpPr txBox="1">
            <a:spLocks noChangeArrowheads="1"/>
          </p:cNvSpPr>
          <p:nvPr/>
        </p:nvSpPr>
        <p:spPr bwMode="auto">
          <a:xfrm>
            <a:off x="9588501" y="6021388"/>
            <a:ext cx="11525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fi-FI" altLang="en-US" sz="1600">
                <a:latin typeface="Arial" panose="020B0604020202020204" pitchFamily="34" charset="0"/>
              </a:rPr>
              <a:t>Aika</a:t>
            </a:r>
            <a:endParaRPr lang="en-GB" altLang="en-US" sz="1600">
              <a:latin typeface="Arial" panose="020B0604020202020204" pitchFamily="34" charset="0"/>
            </a:endParaRPr>
          </a:p>
        </p:txBody>
      </p:sp>
      <p:sp>
        <p:nvSpPr>
          <p:cNvPr id="214022" name="Line 6">
            <a:extLst>
              <a:ext uri="{FF2B5EF4-FFF2-40B4-BE49-F238E27FC236}">
                <a16:creationId xmlns:a16="http://schemas.microsoft.com/office/drawing/2014/main" id="{1EF6CB5B-0416-D8C9-851D-CF2228B24D65}"/>
              </a:ext>
            </a:extLst>
          </p:cNvPr>
          <p:cNvSpPr>
            <a:spLocks noChangeShapeType="1"/>
          </p:cNvSpPr>
          <p:nvPr/>
        </p:nvSpPr>
        <p:spPr bwMode="auto">
          <a:xfrm flipV="1">
            <a:off x="3611563" y="1773239"/>
            <a:ext cx="0" cy="4105275"/>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214023" name="Line 7">
            <a:extLst>
              <a:ext uri="{FF2B5EF4-FFF2-40B4-BE49-F238E27FC236}">
                <a16:creationId xmlns:a16="http://schemas.microsoft.com/office/drawing/2014/main" id="{DA61966E-D6EE-A585-9F9D-48EA43D0E117}"/>
              </a:ext>
            </a:extLst>
          </p:cNvPr>
          <p:cNvSpPr>
            <a:spLocks noChangeShapeType="1"/>
          </p:cNvSpPr>
          <p:nvPr/>
        </p:nvSpPr>
        <p:spPr bwMode="auto">
          <a:xfrm>
            <a:off x="3611564" y="5878513"/>
            <a:ext cx="6624637" cy="0"/>
          </a:xfrm>
          <a:prstGeom prst="line">
            <a:avLst/>
          </a:prstGeom>
          <a:noFill/>
          <a:ln w="5715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214024" name="Text Box 8">
            <a:extLst>
              <a:ext uri="{FF2B5EF4-FFF2-40B4-BE49-F238E27FC236}">
                <a16:creationId xmlns:a16="http://schemas.microsoft.com/office/drawing/2014/main" id="{A0878C44-3DB6-F0F2-3F30-7673EFE38970}"/>
              </a:ext>
            </a:extLst>
          </p:cNvPr>
          <p:cNvSpPr txBox="1">
            <a:spLocks noChangeArrowheads="1"/>
          </p:cNvSpPr>
          <p:nvPr/>
        </p:nvSpPr>
        <p:spPr bwMode="auto">
          <a:xfrm>
            <a:off x="3756026" y="1701800"/>
            <a:ext cx="1439863"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fi-FI" altLang="en-US" sz="1600">
                <a:latin typeface="Arial" panose="020B0604020202020204" pitchFamily="34" charset="0"/>
              </a:rPr>
              <a:t>Laatu</a:t>
            </a:r>
            <a:endParaRPr lang="en-GB" altLang="en-US" sz="1600">
              <a:latin typeface="Arial" panose="020B0604020202020204" pitchFamily="34" charset="0"/>
            </a:endParaRPr>
          </a:p>
        </p:txBody>
      </p:sp>
      <p:sp>
        <p:nvSpPr>
          <p:cNvPr id="214025" name="Arc 9">
            <a:extLst>
              <a:ext uri="{FF2B5EF4-FFF2-40B4-BE49-F238E27FC236}">
                <a16:creationId xmlns:a16="http://schemas.microsoft.com/office/drawing/2014/main" id="{9ADD65D5-7A76-ED75-D87E-B16CD483AF1B}"/>
              </a:ext>
            </a:extLst>
          </p:cNvPr>
          <p:cNvSpPr>
            <a:spLocks/>
          </p:cNvSpPr>
          <p:nvPr/>
        </p:nvSpPr>
        <p:spPr bwMode="auto">
          <a:xfrm flipH="1">
            <a:off x="3611564" y="2349501"/>
            <a:ext cx="6624637" cy="3527425"/>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0" y="0"/>
                </a:moveTo>
                <a:cubicBezTo>
                  <a:pt x="11929" y="0"/>
                  <a:pt x="21600" y="9670"/>
                  <a:pt x="21600" y="21600"/>
                </a:cubicBezTo>
              </a:path>
              <a:path w="21600" h="21600" stroke="0" extrusionOk="0">
                <a:moveTo>
                  <a:pt x="0" y="0"/>
                </a:moveTo>
                <a:cubicBezTo>
                  <a:pt x="11929" y="0"/>
                  <a:pt x="21600" y="9670"/>
                  <a:pt x="21600" y="21600"/>
                </a:cubicBezTo>
                <a:lnTo>
                  <a:pt x="0" y="21600"/>
                </a:lnTo>
                <a:close/>
              </a:path>
            </a:pathLst>
          </a:custGeom>
          <a:noFill/>
          <a:ln w="19050">
            <a:solidFill>
              <a:schemeClr val="tx1"/>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4026" name="Line 10">
            <a:extLst>
              <a:ext uri="{FF2B5EF4-FFF2-40B4-BE49-F238E27FC236}">
                <a16:creationId xmlns:a16="http://schemas.microsoft.com/office/drawing/2014/main" id="{92288E04-04FB-8F61-4A66-11575887B240}"/>
              </a:ext>
            </a:extLst>
          </p:cNvPr>
          <p:cNvSpPr>
            <a:spLocks noChangeShapeType="1"/>
          </p:cNvSpPr>
          <p:nvPr/>
        </p:nvSpPr>
        <p:spPr bwMode="auto">
          <a:xfrm>
            <a:off x="3467100" y="5013325"/>
            <a:ext cx="6840538" cy="0"/>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214027" name="Text Box 11">
            <a:extLst>
              <a:ext uri="{FF2B5EF4-FFF2-40B4-BE49-F238E27FC236}">
                <a16:creationId xmlns:a16="http://schemas.microsoft.com/office/drawing/2014/main" id="{D89B2C8E-F763-CAA5-1400-9328B843E34E}"/>
              </a:ext>
            </a:extLst>
          </p:cNvPr>
          <p:cNvSpPr txBox="1">
            <a:spLocks noChangeArrowheads="1"/>
          </p:cNvSpPr>
          <p:nvPr/>
        </p:nvSpPr>
        <p:spPr bwMode="auto">
          <a:xfrm>
            <a:off x="2027239" y="5013325"/>
            <a:ext cx="147637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spcBef>
                <a:spcPct val="50000"/>
              </a:spcBef>
            </a:pPr>
            <a:r>
              <a:rPr lang="fi-FI" altLang="en-US" sz="1600">
                <a:latin typeface="Arial" panose="020B0604020202020204" pitchFamily="34" charset="0"/>
              </a:rPr>
              <a:t>Nykyinen taso</a:t>
            </a:r>
            <a:endParaRPr lang="en-GB" altLang="en-US" sz="1600">
              <a:latin typeface="Arial" panose="020B0604020202020204" pitchFamily="34" charset="0"/>
            </a:endParaRPr>
          </a:p>
        </p:txBody>
      </p:sp>
      <p:sp>
        <p:nvSpPr>
          <p:cNvPr id="214028" name="Text Box 12">
            <a:extLst>
              <a:ext uri="{FF2B5EF4-FFF2-40B4-BE49-F238E27FC236}">
                <a16:creationId xmlns:a16="http://schemas.microsoft.com/office/drawing/2014/main" id="{FF13A11A-251B-4310-5D93-183D206CA971}"/>
              </a:ext>
            </a:extLst>
          </p:cNvPr>
          <p:cNvSpPr txBox="1">
            <a:spLocks noChangeArrowheads="1"/>
          </p:cNvSpPr>
          <p:nvPr/>
        </p:nvSpPr>
        <p:spPr bwMode="auto">
          <a:xfrm>
            <a:off x="1847851" y="2133600"/>
            <a:ext cx="1800225"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1600">
                <a:latin typeface="Arial" panose="020B0604020202020204" pitchFamily="34" charset="0"/>
              </a:rPr>
              <a:t>Haluttu taso = ?</a:t>
            </a:r>
            <a:endParaRPr lang="en-GB" altLang="en-US" sz="1600">
              <a:latin typeface="Arial" panose="020B0604020202020204" pitchFamily="34" charset="0"/>
            </a:endParaRPr>
          </a:p>
        </p:txBody>
      </p:sp>
      <p:sp>
        <p:nvSpPr>
          <p:cNvPr id="214029" name="Text Box 13">
            <a:extLst>
              <a:ext uri="{FF2B5EF4-FFF2-40B4-BE49-F238E27FC236}">
                <a16:creationId xmlns:a16="http://schemas.microsoft.com/office/drawing/2014/main" id="{C49B35C6-ED8D-8CC6-C114-274C16426363}"/>
              </a:ext>
            </a:extLst>
          </p:cNvPr>
          <p:cNvSpPr txBox="1">
            <a:spLocks noChangeArrowheads="1"/>
          </p:cNvSpPr>
          <p:nvPr/>
        </p:nvSpPr>
        <p:spPr bwMode="auto">
          <a:xfrm>
            <a:off x="7896225" y="3899582"/>
            <a:ext cx="719137"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1600" dirty="0">
                <a:latin typeface="Arial" panose="020B0604020202020204" pitchFamily="34" charset="0"/>
              </a:rPr>
              <a:t>?</a:t>
            </a:r>
            <a:endParaRPr lang="en-GB" altLang="en-US" sz="1600" dirty="0">
              <a:latin typeface="Arial" panose="020B0604020202020204" pitchFamily="34" charset="0"/>
            </a:endParaRPr>
          </a:p>
        </p:txBody>
      </p:sp>
      <p:sp>
        <p:nvSpPr>
          <p:cNvPr id="214030" name="AutoShape 14">
            <a:extLst>
              <a:ext uri="{FF2B5EF4-FFF2-40B4-BE49-F238E27FC236}">
                <a16:creationId xmlns:a16="http://schemas.microsoft.com/office/drawing/2014/main" id="{7598E1E5-B2B3-746D-26DA-174C45BFAB06}"/>
              </a:ext>
            </a:extLst>
          </p:cNvPr>
          <p:cNvSpPr>
            <a:spLocks noChangeArrowheads="1"/>
          </p:cNvSpPr>
          <p:nvPr/>
        </p:nvSpPr>
        <p:spPr bwMode="auto">
          <a:xfrm>
            <a:off x="8004175" y="2278063"/>
            <a:ext cx="503238" cy="431800"/>
          </a:xfrm>
          <a:prstGeom prst="star5">
            <a:avLst/>
          </a:prstGeom>
          <a:solidFill>
            <a:srgbClr val="FFFF00"/>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4031" name="Arc 15">
            <a:extLst>
              <a:ext uri="{FF2B5EF4-FFF2-40B4-BE49-F238E27FC236}">
                <a16:creationId xmlns:a16="http://schemas.microsoft.com/office/drawing/2014/main" id="{456B6277-F199-2732-BBA2-FA54546D4AB5}"/>
              </a:ext>
            </a:extLst>
          </p:cNvPr>
          <p:cNvSpPr>
            <a:spLocks/>
          </p:cNvSpPr>
          <p:nvPr/>
        </p:nvSpPr>
        <p:spPr bwMode="auto">
          <a:xfrm flipH="1">
            <a:off x="3611563" y="1196976"/>
            <a:ext cx="6985000" cy="4683125"/>
          </a:xfrm>
          <a:custGeom>
            <a:avLst/>
            <a:gdLst>
              <a:gd name="G0" fmla="+- 0 0 0"/>
              <a:gd name="G1" fmla="+- 21564 0 0"/>
              <a:gd name="G2" fmla="+- 21600 0 0"/>
              <a:gd name="T0" fmla="*/ 1252 w 21549"/>
              <a:gd name="T1" fmla="*/ 0 h 21564"/>
              <a:gd name="T2" fmla="*/ 21549 w 21549"/>
              <a:gd name="T3" fmla="*/ 20076 h 21564"/>
              <a:gd name="T4" fmla="*/ 0 w 21549"/>
              <a:gd name="T5" fmla="*/ 21564 h 21564"/>
            </a:gdLst>
            <a:ahLst/>
            <a:cxnLst>
              <a:cxn ang="0">
                <a:pos x="T0" y="T1"/>
              </a:cxn>
              <a:cxn ang="0">
                <a:pos x="T2" y="T3"/>
              </a:cxn>
              <a:cxn ang="0">
                <a:pos x="T4" y="T5"/>
              </a:cxn>
            </a:cxnLst>
            <a:rect l="0" t="0" r="r" b="b"/>
            <a:pathLst>
              <a:path w="21549" h="21564" fill="none" extrusionOk="0">
                <a:moveTo>
                  <a:pt x="1251" y="0"/>
                </a:moveTo>
                <a:cubicBezTo>
                  <a:pt x="12105" y="630"/>
                  <a:pt x="20799" y="9229"/>
                  <a:pt x="21548" y="20076"/>
                </a:cubicBezTo>
              </a:path>
              <a:path w="21549" h="21564" stroke="0" extrusionOk="0">
                <a:moveTo>
                  <a:pt x="1251" y="0"/>
                </a:moveTo>
                <a:cubicBezTo>
                  <a:pt x="12105" y="630"/>
                  <a:pt x="20799" y="9229"/>
                  <a:pt x="21548" y="20076"/>
                </a:cubicBezTo>
                <a:lnTo>
                  <a:pt x="0" y="21564"/>
                </a:lnTo>
                <a:close/>
              </a:path>
            </a:pathLst>
          </a:custGeom>
          <a:noFill/>
          <a:ln w="9525">
            <a:solidFill>
              <a:schemeClr val="tx1"/>
            </a:solidFill>
            <a:prstDash val="lgDashDot"/>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4032" name="Arc 16">
            <a:extLst>
              <a:ext uri="{FF2B5EF4-FFF2-40B4-BE49-F238E27FC236}">
                <a16:creationId xmlns:a16="http://schemas.microsoft.com/office/drawing/2014/main" id="{1746D37D-A8E1-5EBA-0420-F8A656BB2B5E}"/>
              </a:ext>
            </a:extLst>
          </p:cNvPr>
          <p:cNvSpPr>
            <a:spLocks/>
          </p:cNvSpPr>
          <p:nvPr/>
        </p:nvSpPr>
        <p:spPr bwMode="auto">
          <a:xfrm flipH="1">
            <a:off x="3611563" y="3286126"/>
            <a:ext cx="6985000" cy="2951163"/>
          </a:xfrm>
          <a:custGeom>
            <a:avLst/>
            <a:gdLst>
              <a:gd name="G0" fmla="+- 0 0 0"/>
              <a:gd name="G1" fmla="+- 21565 0 0"/>
              <a:gd name="G2" fmla="+- 21600 0 0"/>
              <a:gd name="T0" fmla="*/ 1229 w 21441"/>
              <a:gd name="T1" fmla="*/ 0 h 21565"/>
              <a:gd name="T2" fmla="*/ 21441 w 21441"/>
              <a:gd name="T3" fmla="*/ 18950 h 21565"/>
              <a:gd name="T4" fmla="*/ 0 w 21441"/>
              <a:gd name="T5" fmla="*/ 21565 h 21565"/>
            </a:gdLst>
            <a:ahLst/>
            <a:cxnLst>
              <a:cxn ang="0">
                <a:pos x="T0" y="T1"/>
              </a:cxn>
              <a:cxn ang="0">
                <a:pos x="T2" y="T3"/>
              </a:cxn>
              <a:cxn ang="0">
                <a:pos x="T4" y="T5"/>
              </a:cxn>
            </a:cxnLst>
            <a:rect l="0" t="0" r="r" b="b"/>
            <a:pathLst>
              <a:path w="21441" h="21565" fill="none" extrusionOk="0">
                <a:moveTo>
                  <a:pt x="1229" y="-1"/>
                </a:moveTo>
                <a:cubicBezTo>
                  <a:pt x="11663" y="594"/>
                  <a:pt x="20175" y="8575"/>
                  <a:pt x="21441" y="18949"/>
                </a:cubicBezTo>
              </a:path>
              <a:path w="21441" h="21565" stroke="0" extrusionOk="0">
                <a:moveTo>
                  <a:pt x="1229" y="-1"/>
                </a:moveTo>
                <a:cubicBezTo>
                  <a:pt x="11663" y="594"/>
                  <a:pt x="20175" y="8575"/>
                  <a:pt x="21441" y="18949"/>
                </a:cubicBezTo>
                <a:lnTo>
                  <a:pt x="0" y="21565"/>
                </a:lnTo>
                <a:close/>
              </a:path>
            </a:pathLst>
          </a:custGeom>
          <a:noFill/>
          <a:ln w="9525">
            <a:solidFill>
              <a:schemeClr val="tx1"/>
            </a:solidFill>
            <a:prstDash val="lgDashDot"/>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14033" name="Line 17">
            <a:extLst>
              <a:ext uri="{FF2B5EF4-FFF2-40B4-BE49-F238E27FC236}">
                <a16:creationId xmlns:a16="http://schemas.microsoft.com/office/drawing/2014/main" id="{12241211-076F-B268-71E3-F69EA6222FAC}"/>
              </a:ext>
            </a:extLst>
          </p:cNvPr>
          <p:cNvSpPr>
            <a:spLocks noChangeShapeType="1"/>
          </p:cNvSpPr>
          <p:nvPr/>
        </p:nvSpPr>
        <p:spPr bwMode="auto">
          <a:xfrm>
            <a:off x="3827463" y="1341439"/>
            <a:ext cx="0" cy="4681537"/>
          </a:xfrm>
          <a:prstGeom prst="line">
            <a:avLst/>
          </a:prstGeom>
          <a:noFill/>
          <a:ln w="9525">
            <a:solidFill>
              <a:schemeClr val="tx1"/>
            </a:solidFill>
            <a:prstDash val="dash"/>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214034" name="Text Box 18">
            <a:extLst>
              <a:ext uri="{FF2B5EF4-FFF2-40B4-BE49-F238E27FC236}">
                <a16:creationId xmlns:a16="http://schemas.microsoft.com/office/drawing/2014/main" id="{D1459C89-FAAC-96D9-F9F7-4EEF0434F62C}"/>
              </a:ext>
            </a:extLst>
          </p:cNvPr>
          <p:cNvSpPr txBox="1">
            <a:spLocks noChangeArrowheads="1"/>
          </p:cNvSpPr>
          <p:nvPr/>
        </p:nvSpPr>
        <p:spPr bwMode="auto">
          <a:xfrm>
            <a:off x="3540125" y="6116638"/>
            <a:ext cx="647700" cy="3365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fi-FI" altLang="en-US" sz="1600">
                <a:latin typeface="Arial" panose="020B0604020202020204" pitchFamily="34" charset="0"/>
              </a:rPr>
              <a:t>Nyt</a:t>
            </a:r>
            <a:endParaRPr lang="en-GB" altLang="en-US" sz="1600">
              <a:latin typeface="Arial" panose="020B0604020202020204"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2" name="Rectangle 2">
            <a:extLst>
              <a:ext uri="{FF2B5EF4-FFF2-40B4-BE49-F238E27FC236}">
                <a16:creationId xmlns:a16="http://schemas.microsoft.com/office/drawing/2014/main" id="{DF81EEA7-7380-4C1D-9DE2-C8EBEA0FB6B6}"/>
              </a:ext>
            </a:extLst>
          </p:cNvPr>
          <p:cNvSpPr>
            <a:spLocks noGrp="1" noChangeArrowheads="1"/>
          </p:cNvSpPr>
          <p:nvPr>
            <p:ph type="title"/>
          </p:nvPr>
        </p:nvSpPr>
        <p:spPr/>
        <p:txBody>
          <a:bodyPr/>
          <a:lstStyle/>
          <a:p>
            <a:r>
              <a:rPr lang="fi-FI" altLang="en-US"/>
              <a:t>Aikataulu</a:t>
            </a:r>
          </a:p>
        </p:txBody>
      </p:sp>
      <p:sp>
        <p:nvSpPr>
          <p:cNvPr id="215043" name="Rectangle 3">
            <a:extLst>
              <a:ext uri="{FF2B5EF4-FFF2-40B4-BE49-F238E27FC236}">
                <a16:creationId xmlns:a16="http://schemas.microsoft.com/office/drawing/2014/main" id="{A87ACC86-F04E-9C29-9EBB-1150006F1B02}"/>
              </a:ext>
            </a:extLst>
          </p:cNvPr>
          <p:cNvSpPr>
            <a:spLocks noGrp="1" noChangeArrowheads="1"/>
          </p:cNvSpPr>
          <p:nvPr>
            <p:ph idx="1"/>
          </p:nvPr>
        </p:nvSpPr>
        <p:spPr/>
        <p:txBody>
          <a:bodyPr/>
          <a:lstStyle/>
          <a:p>
            <a:r>
              <a:rPr lang="fi-FI" altLang="en-US" dirty="0"/>
              <a:t>Jaetaan alueittain kehitysvaiheisiin, esim.:</a:t>
            </a:r>
          </a:p>
          <a:p>
            <a:pPr lvl="1"/>
            <a:r>
              <a:rPr lang="fi-FI" altLang="en-US" dirty="0"/>
              <a:t>Integrointitestausympäristö</a:t>
            </a:r>
          </a:p>
          <a:p>
            <a:pPr lvl="2"/>
            <a:r>
              <a:rPr lang="fi-FI" altLang="en-US" dirty="0"/>
              <a:t>1 kk: luodaan erillinen ympäristö</a:t>
            </a:r>
          </a:p>
          <a:p>
            <a:pPr lvl="2"/>
            <a:r>
              <a:rPr lang="fi-FI" altLang="en-US" dirty="0"/>
              <a:t>2 kk: nimetään ylläpitovastuu</a:t>
            </a:r>
          </a:p>
          <a:p>
            <a:pPr lvl="2"/>
            <a:r>
              <a:rPr lang="fi-FI" altLang="en-US" dirty="0"/>
              <a:t>6 kk: automatisoidaan asennukset</a:t>
            </a:r>
          </a:p>
          <a:p>
            <a:pPr lvl="2"/>
            <a:r>
              <a:rPr lang="fi-FI" altLang="en-US" dirty="0"/>
              <a:t>12 kk: pyritään automaattisesti palautettavaan testaustilanteeseen</a:t>
            </a:r>
          </a:p>
        </p:txBody>
      </p:sp>
      <p:sp>
        <p:nvSpPr>
          <p:cNvPr id="2" name="Date Placeholder 3">
            <a:extLst>
              <a:ext uri="{FF2B5EF4-FFF2-40B4-BE49-F238E27FC236}">
                <a16:creationId xmlns:a16="http://schemas.microsoft.com/office/drawing/2014/main" id="{DB9CB3B3-79C7-B158-4E34-399AB20FF206}"/>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066" name="Rectangle 2">
            <a:extLst>
              <a:ext uri="{FF2B5EF4-FFF2-40B4-BE49-F238E27FC236}">
                <a16:creationId xmlns:a16="http://schemas.microsoft.com/office/drawing/2014/main" id="{1A4A0C45-13A2-AE3E-C25A-A08464899C34}"/>
              </a:ext>
            </a:extLst>
          </p:cNvPr>
          <p:cNvSpPr>
            <a:spLocks noGrp="1" noChangeArrowheads="1"/>
          </p:cNvSpPr>
          <p:nvPr>
            <p:ph type="title"/>
          </p:nvPr>
        </p:nvSpPr>
        <p:spPr/>
        <p:txBody>
          <a:bodyPr/>
          <a:lstStyle/>
          <a:p>
            <a:r>
              <a:rPr lang="fi-FI" altLang="en-US" sz="3600"/>
              <a:t>Kehittämisen edistymisen seuranta</a:t>
            </a:r>
          </a:p>
        </p:txBody>
      </p:sp>
      <p:sp>
        <p:nvSpPr>
          <p:cNvPr id="216067" name="Rectangle 3">
            <a:extLst>
              <a:ext uri="{FF2B5EF4-FFF2-40B4-BE49-F238E27FC236}">
                <a16:creationId xmlns:a16="http://schemas.microsoft.com/office/drawing/2014/main" id="{15B7F9F5-05E4-84EB-5661-2CF0CE48C96D}"/>
              </a:ext>
            </a:extLst>
          </p:cNvPr>
          <p:cNvSpPr>
            <a:spLocks noGrp="1" noChangeArrowheads="1"/>
          </p:cNvSpPr>
          <p:nvPr>
            <p:ph idx="1"/>
          </p:nvPr>
        </p:nvSpPr>
        <p:spPr/>
        <p:txBody>
          <a:bodyPr/>
          <a:lstStyle/>
          <a:p>
            <a:r>
              <a:rPr lang="fi-FI" altLang="en-US"/>
              <a:t>Väliraportit kehittymisen ’tilaajille’</a:t>
            </a:r>
          </a:p>
          <a:p>
            <a:pPr lvl="1"/>
            <a:r>
              <a:rPr lang="fi-FI" altLang="en-US"/>
              <a:t>Ohjausryhmä tms.</a:t>
            </a:r>
          </a:p>
          <a:p>
            <a:pPr lvl="1"/>
            <a:r>
              <a:rPr lang="fi-FI" altLang="en-US"/>
              <a:t>Sidosryhmät</a:t>
            </a:r>
          </a:p>
          <a:p>
            <a:r>
              <a:rPr lang="fi-FI" altLang="en-US"/>
              <a:t>Toistuvat arviot samalla arviointimenetelmällä</a:t>
            </a:r>
          </a:p>
          <a:p>
            <a:r>
              <a:rPr lang="fi-FI" altLang="en-US"/>
              <a:t>Vertaus aiempiin tilannearvioihin</a:t>
            </a:r>
          </a:p>
          <a:p>
            <a:r>
              <a:rPr lang="fi-FI" altLang="en-US"/>
              <a:t>Vertaus yleiseen keskiarvoon tai benchmark</a:t>
            </a:r>
          </a:p>
          <a:p>
            <a:pPr lvl="1"/>
            <a:r>
              <a:rPr lang="fi-FI" altLang="en-US"/>
              <a:t>Oman vauhdin suhteutus yleiseen vauhtiin</a:t>
            </a:r>
          </a:p>
          <a:p>
            <a:endParaRPr lang="fi-FI" altLang="en-US"/>
          </a:p>
        </p:txBody>
      </p:sp>
      <p:sp>
        <p:nvSpPr>
          <p:cNvPr id="2" name="Date Placeholder 3">
            <a:extLst>
              <a:ext uri="{FF2B5EF4-FFF2-40B4-BE49-F238E27FC236}">
                <a16:creationId xmlns:a16="http://schemas.microsoft.com/office/drawing/2014/main" id="{CC4EF3F7-61FD-EBC5-5D51-CA107CE61BD1}"/>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090" name="Rectangle 2">
            <a:extLst>
              <a:ext uri="{FF2B5EF4-FFF2-40B4-BE49-F238E27FC236}">
                <a16:creationId xmlns:a16="http://schemas.microsoft.com/office/drawing/2014/main" id="{A8D9C3FF-813F-6CCD-1847-F05325F0EBE3}"/>
              </a:ext>
            </a:extLst>
          </p:cNvPr>
          <p:cNvSpPr>
            <a:spLocks noGrp="1" noChangeArrowheads="1"/>
          </p:cNvSpPr>
          <p:nvPr>
            <p:ph type="title"/>
          </p:nvPr>
        </p:nvSpPr>
        <p:spPr/>
        <p:txBody>
          <a:bodyPr/>
          <a:lstStyle/>
          <a:p>
            <a:r>
              <a:rPr lang="fi-FI" altLang="en-US"/>
              <a:t>Muutoksen aikaansaaminen</a:t>
            </a:r>
          </a:p>
        </p:txBody>
      </p:sp>
      <p:sp>
        <p:nvSpPr>
          <p:cNvPr id="217091" name="Rectangle 3">
            <a:extLst>
              <a:ext uri="{FF2B5EF4-FFF2-40B4-BE49-F238E27FC236}">
                <a16:creationId xmlns:a16="http://schemas.microsoft.com/office/drawing/2014/main" id="{BA59F2ED-8FC5-D013-10F2-35AAC554ECC7}"/>
              </a:ext>
            </a:extLst>
          </p:cNvPr>
          <p:cNvSpPr>
            <a:spLocks noGrp="1" noChangeArrowheads="1"/>
          </p:cNvSpPr>
          <p:nvPr>
            <p:ph idx="1"/>
          </p:nvPr>
        </p:nvSpPr>
        <p:spPr/>
        <p:txBody>
          <a:bodyPr/>
          <a:lstStyle/>
          <a:p>
            <a:r>
              <a:rPr lang="fi-FI" altLang="en-US"/>
              <a:t>Aloitteentekijä</a:t>
            </a:r>
          </a:p>
          <a:p>
            <a:r>
              <a:rPr lang="fi-FI" altLang="en-US"/>
              <a:t>Osallisena oleminen</a:t>
            </a:r>
          </a:p>
          <a:p>
            <a:pPr lvl="1"/>
            <a:r>
              <a:rPr lang="fi-FI" altLang="en-US"/>
              <a:t>Huolena muutosvastarinta</a:t>
            </a:r>
          </a:p>
          <a:p>
            <a:r>
              <a:rPr lang="fi-FI" altLang="en-US"/>
              <a:t>Sivustakatsoja</a:t>
            </a:r>
          </a:p>
          <a:p>
            <a:pPr lvl="1"/>
            <a:r>
              <a:rPr lang="fi-FI" altLang="en-US"/>
              <a:t>Huolena muutosvastarinta</a:t>
            </a:r>
          </a:p>
        </p:txBody>
      </p:sp>
      <p:sp>
        <p:nvSpPr>
          <p:cNvPr id="2" name="Date Placeholder 3">
            <a:extLst>
              <a:ext uri="{FF2B5EF4-FFF2-40B4-BE49-F238E27FC236}">
                <a16:creationId xmlns:a16="http://schemas.microsoft.com/office/drawing/2014/main" id="{1E1D4F35-DC47-39FD-4B4D-1537FD8079E9}"/>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4" name="Rectangle 2">
            <a:extLst>
              <a:ext uri="{FF2B5EF4-FFF2-40B4-BE49-F238E27FC236}">
                <a16:creationId xmlns:a16="http://schemas.microsoft.com/office/drawing/2014/main" id="{465FA277-9BB9-24A6-DE70-0564C602BC7C}"/>
              </a:ext>
            </a:extLst>
          </p:cNvPr>
          <p:cNvSpPr>
            <a:spLocks noGrp="1" noChangeArrowheads="1"/>
          </p:cNvSpPr>
          <p:nvPr>
            <p:ph type="title"/>
          </p:nvPr>
        </p:nvSpPr>
        <p:spPr/>
        <p:txBody>
          <a:bodyPr/>
          <a:lstStyle/>
          <a:p>
            <a:r>
              <a:rPr lang="fi-FI" altLang="en-US"/>
              <a:t>Muutosvastarinnan käsittely</a:t>
            </a:r>
          </a:p>
        </p:txBody>
      </p:sp>
      <p:sp>
        <p:nvSpPr>
          <p:cNvPr id="218115" name="Rectangle 3">
            <a:extLst>
              <a:ext uri="{FF2B5EF4-FFF2-40B4-BE49-F238E27FC236}">
                <a16:creationId xmlns:a16="http://schemas.microsoft.com/office/drawing/2014/main" id="{E2216DE1-3E45-B898-3BB0-6A3B207C528C}"/>
              </a:ext>
            </a:extLst>
          </p:cNvPr>
          <p:cNvSpPr>
            <a:spLocks noGrp="1" noChangeArrowheads="1"/>
          </p:cNvSpPr>
          <p:nvPr>
            <p:ph idx="1"/>
          </p:nvPr>
        </p:nvSpPr>
        <p:spPr/>
        <p:txBody>
          <a:bodyPr>
            <a:normAutofit lnSpcReduction="10000"/>
          </a:bodyPr>
          <a:lstStyle/>
          <a:p>
            <a:pPr>
              <a:lnSpc>
                <a:spcPct val="80000"/>
              </a:lnSpc>
            </a:pPr>
            <a:r>
              <a:rPr lang="fi-FI" altLang="en-US" sz="2000"/>
              <a:t>Ennakoiminen</a:t>
            </a:r>
          </a:p>
          <a:p>
            <a:pPr lvl="1">
              <a:lnSpc>
                <a:spcPct val="80000"/>
              </a:lnSpc>
            </a:pPr>
            <a:r>
              <a:rPr lang="fi-FI" altLang="en-US" sz="1800"/>
              <a:t>Nosta itse muutoshuolet puheeksi</a:t>
            </a:r>
          </a:p>
          <a:p>
            <a:pPr lvl="1">
              <a:lnSpc>
                <a:spcPct val="80000"/>
              </a:lnSpc>
            </a:pPr>
            <a:r>
              <a:rPr lang="fi-FI" altLang="en-US" sz="1800"/>
              <a:t>Kannusta kysymään</a:t>
            </a:r>
          </a:p>
          <a:p>
            <a:pPr lvl="1">
              <a:lnSpc>
                <a:spcPct val="80000"/>
              </a:lnSpc>
            </a:pPr>
            <a:r>
              <a:rPr lang="fi-FI" altLang="en-US" sz="1800"/>
              <a:t>Pyydä kaikkia osapuolia suunnittelemaan omat asiaan liittyvät tavoitteet</a:t>
            </a:r>
          </a:p>
          <a:p>
            <a:pPr lvl="1">
              <a:lnSpc>
                <a:spcPct val="80000"/>
              </a:lnSpc>
            </a:pPr>
            <a:r>
              <a:rPr lang="fi-FI" altLang="en-US" sz="1800"/>
              <a:t>Mieti vastarinta eri tasoilla</a:t>
            </a:r>
          </a:p>
          <a:p>
            <a:pPr>
              <a:lnSpc>
                <a:spcPct val="80000"/>
              </a:lnSpc>
            </a:pPr>
            <a:r>
              <a:rPr lang="fi-FI" altLang="en-US" sz="2000"/>
              <a:t>Tunnista vastarinta</a:t>
            </a:r>
          </a:p>
          <a:p>
            <a:pPr lvl="1">
              <a:lnSpc>
                <a:spcPct val="80000"/>
              </a:lnSpc>
            </a:pPr>
            <a:r>
              <a:rPr lang="fi-FI" altLang="en-US" sz="1800"/>
              <a:t>Suora (helpompi)</a:t>
            </a:r>
          </a:p>
          <a:p>
            <a:pPr lvl="1">
              <a:lnSpc>
                <a:spcPct val="80000"/>
              </a:lnSpc>
            </a:pPr>
            <a:r>
              <a:rPr lang="fi-FI" altLang="en-US" sz="1800"/>
              <a:t>Hitaus / Passiivisuus (vaarallisempi?)</a:t>
            </a:r>
          </a:p>
          <a:p>
            <a:pPr lvl="1">
              <a:lnSpc>
                <a:spcPct val="80000"/>
              </a:lnSpc>
            </a:pPr>
            <a:r>
              <a:rPr lang="fi-FI" altLang="en-US" sz="1800"/>
              <a:t>Lue pieniä merkkejä</a:t>
            </a:r>
          </a:p>
          <a:p>
            <a:pPr>
              <a:lnSpc>
                <a:spcPct val="80000"/>
              </a:lnSpc>
            </a:pPr>
            <a:r>
              <a:rPr lang="fi-FI" altLang="en-US" sz="2000"/>
              <a:t>Käsittele</a:t>
            </a:r>
          </a:p>
          <a:p>
            <a:pPr lvl="1">
              <a:lnSpc>
                <a:spcPct val="80000"/>
              </a:lnSpc>
            </a:pPr>
            <a:r>
              <a:rPr lang="fi-FI" altLang="en-US" sz="1800"/>
              <a:t>Muuta kaikki vastarinta suoraksi</a:t>
            </a:r>
          </a:p>
          <a:p>
            <a:pPr lvl="1">
              <a:lnSpc>
                <a:spcPct val="80000"/>
              </a:lnSpc>
            </a:pPr>
            <a:r>
              <a:rPr lang="fi-FI" altLang="en-US" sz="1800"/>
              <a:t>Korosta objektiivisuutta</a:t>
            </a:r>
          </a:p>
          <a:p>
            <a:pPr lvl="1">
              <a:lnSpc>
                <a:spcPct val="80000"/>
              </a:lnSpc>
            </a:pPr>
            <a:r>
              <a:rPr lang="fi-FI" altLang="en-US" sz="1800"/>
              <a:t>Hae hyvät ja huonot puolet esiin</a:t>
            </a:r>
          </a:p>
          <a:p>
            <a:pPr lvl="1">
              <a:lnSpc>
                <a:spcPct val="80000"/>
              </a:lnSpc>
            </a:pPr>
            <a:r>
              <a:rPr lang="fi-FI" altLang="en-US" sz="1800"/>
              <a:t>Anna kaikille mielipiteille arvo</a:t>
            </a:r>
          </a:p>
          <a:p>
            <a:pPr lvl="1">
              <a:lnSpc>
                <a:spcPct val="80000"/>
              </a:lnSpc>
            </a:pPr>
            <a:r>
              <a:rPr lang="fi-FI" altLang="en-US" sz="1800"/>
              <a:t>Etsi yhteiset motiivit</a:t>
            </a:r>
          </a:p>
          <a:p>
            <a:pPr>
              <a:lnSpc>
                <a:spcPct val="80000"/>
              </a:lnSpc>
            </a:pPr>
            <a:endParaRPr lang="fi-FI" altLang="en-US" sz="2000"/>
          </a:p>
        </p:txBody>
      </p:sp>
      <p:sp>
        <p:nvSpPr>
          <p:cNvPr id="2" name="Date Placeholder 3">
            <a:extLst>
              <a:ext uri="{FF2B5EF4-FFF2-40B4-BE49-F238E27FC236}">
                <a16:creationId xmlns:a16="http://schemas.microsoft.com/office/drawing/2014/main" id="{1D8A1F75-7D46-5FAE-C1E8-CE188FECCA33}"/>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8" name="Rectangle 2">
            <a:extLst>
              <a:ext uri="{FF2B5EF4-FFF2-40B4-BE49-F238E27FC236}">
                <a16:creationId xmlns:a16="http://schemas.microsoft.com/office/drawing/2014/main" id="{257404E7-3255-C3C9-1FB1-23606BCA40CD}"/>
              </a:ext>
            </a:extLst>
          </p:cNvPr>
          <p:cNvSpPr>
            <a:spLocks noGrp="1" noChangeArrowheads="1"/>
          </p:cNvSpPr>
          <p:nvPr>
            <p:ph type="title"/>
          </p:nvPr>
        </p:nvSpPr>
        <p:spPr/>
        <p:txBody>
          <a:bodyPr/>
          <a:lstStyle/>
          <a:p>
            <a:r>
              <a:rPr lang="fi-FI" altLang="en-US"/>
              <a:t>Harjoitus</a:t>
            </a:r>
          </a:p>
        </p:txBody>
      </p:sp>
      <p:sp>
        <p:nvSpPr>
          <p:cNvPr id="219139" name="Rectangle 3">
            <a:extLst>
              <a:ext uri="{FF2B5EF4-FFF2-40B4-BE49-F238E27FC236}">
                <a16:creationId xmlns:a16="http://schemas.microsoft.com/office/drawing/2014/main" id="{A650D690-1072-D6CF-E611-49ED02340139}"/>
              </a:ext>
            </a:extLst>
          </p:cNvPr>
          <p:cNvSpPr>
            <a:spLocks noGrp="1" noChangeArrowheads="1"/>
          </p:cNvSpPr>
          <p:nvPr>
            <p:ph idx="1"/>
          </p:nvPr>
        </p:nvSpPr>
        <p:spPr/>
        <p:txBody>
          <a:bodyPr/>
          <a:lstStyle/>
          <a:p>
            <a:r>
              <a:rPr lang="fi-FI" altLang="en-US" sz="2400"/>
              <a:t>Jokainen miettii muutoksen, jonka haluaisi parannusmielessä aikaan saada</a:t>
            </a:r>
          </a:p>
          <a:p>
            <a:r>
              <a:rPr lang="fi-FI" altLang="en-US" sz="2400"/>
              <a:t>Kolmen hengen ryhmät kiertäen</a:t>
            </a:r>
          </a:p>
          <a:p>
            <a:pPr lvl="1"/>
            <a:r>
              <a:rPr lang="fi-FI" altLang="en-US" sz="2000"/>
              <a:t>Muutoksen aikaansaaja</a:t>
            </a:r>
          </a:p>
          <a:p>
            <a:pPr lvl="1"/>
            <a:r>
              <a:rPr lang="fi-FI" altLang="en-US" sz="2000"/>
              <a:t>Muutosta auttava osallistuja</a:t>
            </a:r>
          </a:p>
          <a:p>
            <a:pPr lvl="1"/>
            <a:r>
              <a:rPr lang="fi-FI" altLang="en-US" sz="2000"/>
              <a:t>Muutosta vastustava osallistuja</a:t>
            </a:r>
          </a:p>
          <a:p>
            <a:r>
              <a:rPr lang="fi-FI" altLang="en-US" sz="2400"/>
              <a:t>Huomiot muistiin</a:t>
            </a:r>
          </a:p>
          <a:p>
            <a:pPr lvl="1"/>
            <a:r>
              <a:rPr lang="fi-FI" altLang="en-US" sz="2000"/>
              <a:t>Millaiset perustelut toimivat eri rooleissa</a:t>
            </a:r>
          </a:p>
          <a:p>
            <a:pPr lvl="1"/>
            <a:r>
              <a:rPr lang="fi-FI" altLang="en-US" sz="2000"/>
              <a:t>Purku</a:t>
            </a:r>
          </a:p>
        </p:txBody>
      </p:sp>
      <p:sp>
        <p:nvSpPr>
          <p:cNvPr id="2" name="Date Placeholder 3">
            <a:extLst>
              <a:ext uri="{FF2B5EF4-FFF2-40B4-BE49-F238E27FC236}">
                <a16:creationId xmlns:a16="http://schemas.microsoft.com/office/drawing/2014/main" id="{AECDEB0A-90AB-96AB-7124-7D060ED5A736}"/>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90C006AF-CF0A-C86C-C73C-9699285A522E}"/>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graphicFrame>
        <p:nvGraphicFramePr>
          <p:cNvPr id="22902" name="Group 374">
            <a:extLst>
              <a:ext uri="{FF2B5EF4-FFF2-40B4-BE49-F238E27FC236}">
                <a16:creationId xmlns:a16="http://schemas.microsoft.com/office/drawing/2014/main" id="{F6F1B2E3-B672-AC72-B2F5-9A67AF1A90C0}"/>
              </a:ext>
            </a:extLst>
          </p:cNvPr>
          <p:cNvGraphicFramePr>
            <a:graphicFrameLocks noGrp="1"/>
          </p:cNvGraphicFramePr>
          <p:nvPr>
            <p:extLst>
              <p:ext uri="{D42A27DB-BD31-4B8C-83A1-F6EECF244321}">
                <p14:modId xmlns:p14="http://schemas.microsoft.com/office/powerpoint/2010/main" val="2386807215"/>
              </p:ext>
            </p:extLst>
          </p:nvPr>
        </p:nvGraphicFramePr>
        <p:xfrm>
          <a:off x="2185193" y="557370"/>
          <a:ext cx="8126413" cy="5565776"/>
        </p:xfrm>
        <a:graphic>
          <a:graphicData uri="http://schemas.openxmlformats.org/drawingml/2006/table">
            <a:tbl>
              <a:tblPr/>
              <a:tblGrid>
                <a:gridCol w="2592388">
                  <a:extLst>
                    <a:ext uri="{9D8B030D-6E8A-4147-A177-3AD203B41FA5}">
                      <a16:colId xmlns:a16="http://schemas.microsoft.com/office/drawing/2014/main" val="2840357078"/>
                    </a:ext>
                  </a:extLst>
                </a:gridCol>
                <a:gridCol w="395287">
                  <a:extLst>
                    <a:ext uri="{9D8B030D-6E8A-4147-A177-3AD203B41FA5}">
                      <a16:colId xmlns:a16="http://schemas.microsoft.com/office/drawing/2014/main" val="2035004473"/>
                    </a:ext>
                  </a:extLst>
                </a:gridCol>
                <a:gridCol w="395288">
                  <a:extLst>
                    <a:ext uri="{9D8B030D-6E8A-4147-A177-3AD203B41FA5}">
                      <a16:colId xmlns:a16="http://schemas.microsoft.com/office/drawing/2014/main" val="2493755269"/>
                    </a:ext>
                  </a:extLst>
                </a:gridCol>
                <a:gridCol w="395287">
                  <a:extLst>
                    <a:ext uri="{9D8B030D-6E8A-4147-A177-3AD203B41FA5}">
                      <a16:colId xmlns:a16="http://schemas.microsoft.com/office/drawing/2014/main" val="2835746186"/>
                    </a:ext>
                  </a:extLst>
                </a:gridCol>
                <a:gridCol w="395288">
                  <a:extLst>
                    <a:ext uri="{9D8B030D-6E8A-4147-A177-3AD203B41FA5}">
                      <a16:colId xmlns:a16="http://schemas.microsoft.com/office/drawing/2014/main" val="207281471"/>
                    </a:ext>
                  </a:extLst>
                </a:gridCol>
                <a:gridCol w="395287">
                  <a:extLst>
                    <a:ext uri="{9D8B030D-6E8A-4147-A177-3AD203B41FA5}">
                      <a16:colId xmlns:a16="http://schemas.microsoft.com/office/drawing/2014/main" val="2791593463"/>
                    </a:ext>
                  </a:extLst>
                </a:gridCol>
                <a:gridCol w="395288">
                  <a:extLst>
                    <a:ext uri="{9D8B030D-6E8A-4147-A177-3AD203B41FA5}">
                      <a16:colId xmlns:a16="http://schemas.microsoft.com/office/drawing/2014/main" val="4178334514"/>
                    </a:ext>
                  </a:extLst>
                </a:gridCol>
                <a:gridCol w="395287">
                  <a:extLst>
                    <a:ext uri="{9D8B030D-6E8A-4147-A177-3AD203B41FA5}">
                      <a16:colId xmlns:a16="http://schemas.microsoft.com/office/drawing/2014/main" val="334932252"/>
                    </a:ext>
                  </a:extLst>
                </a:gridCol>
                <a:gridCol w="395288">
                  <a:extLst>
                    <a:ext uri="{9D8B030D-6E8A-4147-A177-3AD203B41FA5}">
                      <a16:colId xmlns:a16="http://schemas.microsoft.com/office/drawing/2014/main" val="1039445293"/>
                    </a:ext>
                  </a:extLst>
                </a:gridCol>
                <a:gridCol w="395287">
                  <a:extLst>
                    <a:ext uri="{9D8B030D-6E8A-4147-A177-3AD203B41FA5}">
                      <a16:colId xmlns:a16="http://schemas.microsoft.com/office/drawing/2014/main" val="1038901459"/>
                    </a:ext>
                  </a:extLst>
                </a:gridCol>
                <a:gridCol w="395288">
                  <a:extLst>
                    <a:ext uri="{9D8B030D-6E8A-4147-A177-3AD203B41FA5}">
                      <a16:colId xmlns:a16="http://schemas.microsoft.com/office/drawing/2014/main" val="289035542"/>
                    </a:ext>
                  </a:extLst>
                </a:gridCol>
                <a:gridCol w="395287">
                  <a:extLst>
                    <a:ext uri="{9D8B030D-6E8A-4147-A177-3AD203B41FA5}">
                      <a16:colId xmlns:a16="http://schemas.microsoft.com/office/drawing/2014/main" val="3706081992"/>
                    </a:ext>
                  </a:extLst>
                </a:gridCol>
                <a:gridCol w="395288">
                  <a:extLst>
                    <a:ext uri="{9D8B030D-6E8A-4147-A177-3AD203B41FA5}">
                      <a16:colId xmlns:a16="http://schemas.microsoft.com/office/drawing/2014/main" val="167360353"/>
                    </a:ext>
                  </a:extLst>
                </a:gridCol>
                <a:gridCol w="395287">
                  <a:extLst>
                    <a:ext uri="{9D8B030D-6E8A-4147-A177-3AD203B41FA5}">
                      <a16:colId xmlns:a16="http://schemas.microsoft.com/office/drawing/2014/main" val="1542831058"/>
                    </a:ext>
                  </a:extLst>
                </a:gridCol>
                <a:gridCol w="395288">
                  <a:extLst>
                    <a:ext uri="{9D8B030D-6E8A-4147-A177-3AD203B41FA5}">
                      <a16:colId xmlns:a16="http://schemas.microsoft.com/office/drawing/2014/main" val="3546155886"/>
                    </a:ext>
                  </a:extLst>
                </a:gridCol>
              </a:tblGrid>
              <a:tr h="193675">
                <a:tc rowSpan="2">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1" i="0" u="none" strike="noStrike" cap="none" normalizeH="0" baseline="0" dirty="0">
                          <a:ln>
                            <a:noFill/>
                          </a:ln>
                          <a:solidFill>
                            <a:schemeClr val="tx1"/>
                          </a:solidFill>
                          <a:effectLst/>
                          <a:latin typeface="Arial" panose="020B0604020202020204" pitchFamily="34" charset="0"/>
                        </a:rPr>
                        <a:t>Avainalueet</a:t>
                      </a:r>
                      <a:endParaRPr kumimoji="0" lang="en-US" altLang="en-US" sz="1400" b="1" i="0" u="none" strike="noStrike" cap="none" normalizeH="0" baseline="0" dirty="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4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gridSpan="5">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Hallittu</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5">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Tehokas</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gridSpan="3">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Optimoiva</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A2DEA6"/>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763128859"/>
                  </a:ext>
                </a:extLst>
              </a:tr>
              <a:tr h="209550">
                <a:tc vMerge="1">
                  <a:txBody>
                    <a:bodyPr/>
                    <a:lstStyle/>
                    <a:p>
                      <a:endParaRPr lang="en-US"/>
                    </a:p>
                  </a:txBody>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0</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2</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3</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4</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5</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6</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7</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8</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9</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10</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11</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12</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200" b="1" i="0" u="none" strike="noStrike" cap="none" normalizeH="0" baseline="0">
                          <a:ln>
                            <a:noFill/>
                          </a:ln>
                          <a:solidFill>
                            <a:schemeClr val="tx1"/>
                          </a:solidFill>
                          <a:effectLst/>
                          <a:latin typeface="Arial" panose="020B0604020202020204" pitchFamily="34" charset="0"/>
                        </a:rPr>
                        <a:t>13</a:t>
                      </a:r>
                      <a:endParaRPr kumimoji="0" lang="en-US" altLang="en-US" sz="12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A2DEA6"/>
                    </a:solidFill>
                  </a:tcPr>
                </a:tc>
                <a:extLst>
                  <a:ext uri="{0D108BD9-81ED-4DB2-BD59-A6C34878D82A}">
                    <a16:rowId xmlns:a16="http://schemas.microsoft.com/office/drawing/2014/main" val="1955077808"/>
                  </a:ext>
                </a:extLst>
              </a:tr>
              <a:tr h="293688">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Testausstrategia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17818222"/>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Elinkaarimalli</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593295066"/>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Aloitusajankohta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20598902"/>
                  </a:ext>
                </a:extLst>
              </a:tr>
              <a:tr h="2190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Työmääräarviointi ja suunnittelu</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949521292"/>
                  </a:ext>
                </a:extLst>
              </a:tr>
              <a:tr h="192088">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Testien määrittelyteniikat</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398079586"/>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Staattiset testaustekniikat</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344267377"/>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Mittarit</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201623778"/>
                  </a:ext>
                </a:extLst>
              </a:tr>
              <a:tr h="195263">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Testausautomaatio</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144243757"/>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Testiympäristö</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80657467"/>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Toimistoympäristö</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968197507"/>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Sitoutuminen ja motivaatio</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623553913"/>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Testaustoiminnot ja koulutus</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53807784"/>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Metodologian laajuus</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6780682"/>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Viestintä</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74645085"/>
                  </a:ext>
                </a:extLst>
              </a:tr>
              <a:tr h="192088">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Raportointi</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4039629801"/>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Virheiden hallinta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00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21535493"/>
                  </a:ext>
                </a:extLst>
              </a:tr>
              <a:tr h="247650">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Testauksen materiaalien hallinta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D</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526442833"/>
                  </a:ext>
                </a:extLst>
              </a:tr>
              <a:tr h="300038">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Testausprosessin hallinta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6775AF"/>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FF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89518418"/>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Evaluointi</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9900"/>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33266301"/>
                  </a:ext>
                </a:extLst>
              </a:tr>
              <a:tr h="1936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Alemman tason testaus</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2B70D5"/>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66FF6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66FF6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66FF6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A</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solidFill>
                      <a:srgbClr val="66FF66"/>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B</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fi-FI" altLang="en-US" sz="1000" b="0" i="0" u="none" strike="noStrike" cap="none" normalizeH="0" baseline="0">
                          <a:ln>
                            <a:noFill/>
                          </a:ln>
                          <a:solidFill>
                            <a:schemeClr val="tx1"/>
                          </a:solidFill>
                          <a:effectLst/>
                          <a:latin typeface="Arial" panose="020B0604020202020204" pitchFamily="34" charset="0"/>
                        </a:rPr>
                        <a:t>C</a:t>
                      </a: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905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9050" cap="flat" cmpd="sng" algn="ctr">
                      <a:solidFill>
                        <a:schemeClr val="tx1"/>
                      </a:solidFill>
                      <a:prstDash val="solid"/>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12700" cap="flat" cmpd="sng" algn="ctr">
                      <a:solidFill>
                        <a:schemeClr val="tx1"/>
                      </a:solidFill>
                      <a:prstDash val="sysDash"/>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endParaRPr kumimoji="0" lang="en-US" altLang="en-US" sz="1000" b="0" i="0" u="none" strike="noStrike" cap="none" normalizeH="0" baseline="0" dirty="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500809658"/>
                  </a:ext>
                </a:extLst>
              </a:tr>
            </a:tbl>
          </a:graphicData>
        </a:graphic>
      </p:graphicFrame>
      <p:sp>
        <p:nvSpPr>
          <p:cNvPr id="22904" name="Rectangle 376">
            <a:extLst>
              <a:ext uri="{FF2B5EF4-FFF2-40B4-BE49-F238E27FC236}">
                <a16:creationId xmlns:a16="http://schemas.microsoft.com/office/drawing/2014/main" id="{E53DBD54-AF84-85B0-A2FA-3FF4064CD062}"/>
              </a:ext>
            </a:extLst>
          </p:cNvPr>
          <p:cNvSpPr>
            <a:spLocks noGrp="1" noChangeArrowheads="1"/>
          </p:cNvSpPr>
          <p:nvPr>
            <p:ph type="title"/>
          </p:nvPr>
        </p:nvSpPr>
        <p:spPr>
          <a:xfrm rot="16200000">
            <a:off x="-1938020" y="2768758"/>
            <a:ext cx="5565776" cy="1143000"/>
          </a:xfrm>
        </p:spPr>
        <p:txBody>
          <a:bodyPr>
            <a:normAutofit fontScale="90000"/>
          </a:bodyPr>
          <a:lstStyle/>
          <a:p>
            <a:r>
              <a:rPr lang="fi-FI" altLang="en-US" dirty="0"/>
              <a:t>Esimerkki: Tilanne ja parannukset</a:t>
            </a:r>
            <a:endParaRPr lang="en-US" altLang="en-US" dirty="0"/>
          </a:p>
        </p:txBody>
      </p:sp>
    </p:spTree>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97637EE7-7FBC-5F2B-8669-10EC8F02687F}"/>
              </a:ext>
            </a:extLst>
          </p:cNvPr>
          <p:cNvSpPr>
            <a:spLocks noGrp="1"/>
          </p:cNvSpPr>
          <p:nvPr>
            <p:ph type="dt" sz="half" idx="10"/>
          </p:nvPr>
        </p:nvSpPr>
        <p:spPr/>
        <p:txBody>
          <a:bodyPr/>
          <a:lstStyle/>
          <a:p>
            <a:r>
              <a:rPr lang="fi-FI" altLang="en-US"/>
              <a:t> </a:t>
            </a:r>
            <a:endParaRPr lang="en-US" altLang="en-US"/>
          </a:p>
        </p:txBody>
      </p:sp>
      <p:sp>
        <p:nvSpPr>
          <p:cNvPr id="24578" name="Rectangle 2">
            <a:extLst>
              <a:ext uri="{FF2B5EF4-FFF2-40B4-BE49-F238E27FC236}">
                <a16:creationId xmlns:a16="http://schemas.microsoft.com/office/drawing/2014/main" id="{59734E83-9F37-C601-5E3E-D3F21A18F323}"/>
              </a:ext>
            </a:extLst>
          </p:cNvPr>
          <p:cNvSpPr>
            <a:spLocks noGrp="1" noChangeArrowheads="1"/>
          </p:cNvSpPr>
          <p:nvPr>
            <p:ph type="title"/>
          </p:nvPr>
        </p:nvSpPr>
        <p:spPr/>
        <p:txBody>
          <a:bodyPr/>
          <a:lstStyle/>
          <a:p>
            <a:r>
              <a:rPr lang="en-US" altLang="en-US"/>
              <a:t>Esimerkki: Kehitysehdotusten yhteenveto</a:t>
            </a:r>
          </a:p>
        </p:txBody>
      </p:sp>
      <p:graphicFrame>
        <p:nvGraphicFramePr>
          <p:cNvPr id="24626" name="Group 50">
            <a:extLst>
              <a:ext uri="{FF2B5EF4-FFF2-40B4-BE49-F238E27FC236}">
                <a16:creationId xmlns:a16="http://schemas.microsoft.com/office/drawing/2014/main" id="{72980EF7-5580-68E8-D110-DD4D75149E06}"/>
              </a:ext>
            </a:extLst>
          </p:cNvPr>
          <p:cNvGraphicFramePr>
            <a:graphicFrameLocks noGrp="1"/>
          </p:cNvGraphicFramePr>
          <p:nvPr>
            <p:ph type="tbl" idx="1"/>
          </p:nvPr>
        </p:nvGraphicFramePr>
        <p:xfrm>
          <a:off x="2133601" y="1700213"/>
          <a:ext cx="8283575" cy="4554284"/>
        </p:xfrm>
        <a:graphic>
          <a:graphicData uri="http://schemas.openxmlformats.org/drawingml/2006/table">
            <a:tbl>
              <a:tblPr/>
              <a:tblGrid>
                <a:gridCol w="2286000">
                  <a:extLst>
                    <a:ext uri="{9D8B030D-6E8A-4147-A177-3AD203B41FA5}">
                      <a16:colId xmlns:a16="http://schemas.microsoft.com/office/drawing/2014/main" val="1921641899"/>
                    </a:ext>
                  </a:extLst>
                </a:gridCol>
                <a:gridCol w="4648200">
                  <a:extLst>
                    <a:ext uri="{9D8B030D-6E8A-4147-A177-3AD203B41FA5}">
                      <a16:colId xmlns:a16="http://schemas.microsoft.com/office/drawing/2014/main" val="3576315709"/>
                    </a:ext>
                  </a:extLst>
                </a:gridCol>
                <a:gridCol w="1349375">
                  <a:extLst>
                    <a:ext uri="{9D8B030D-6E8A-4147-A177-3AD203B41FA5}">
                      <a16:colId xmlns:a16="http://schemas.microsoft.com/office/drawing/2014/main" val="2309556712"/>
                    </a:ext>
                  </a:extLst>
                </a:gridCol>
              </a:tblGrid>
              <a:tr h="433388">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800" b="1" i="0" u="none" strike="noStrike" cap="none" normalizeH="0" baseline="0">
                          <a:ln>
                            <a:noFill/>
                          </a:ln>
                          <a:solidFill>
                            <a:schemeClr val="tx1"/>
                          </a:solidFill>
                          <a:effectLst/>
                          <a:latin typeface="Arial" panose="020B0604020202020204" pitchFamily="34" charset="0"/>
                        </a:rPr>
                        <a:t>Kehityskohde</a:t>
                      </a:r>
                      <a:endParaRPr kumimoji="0" lang="en-GB" altLang="en-US" sz="1800" b="1"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800" b="1" i="0" u="none" strike="noStrike" cap="none" normalizeH="0" baseline="0">
                          <a:ln>
                            <a:noFill/>
                          </a:ln>
                          <a:solidFill>
                            <a:schemeClr val="tx1"/>
                          </a:solidFill>
                          <a:effectLst/>
                          <a:latin typeface="Arial" panose="020B0604020202020204" pitchFamily="34" charset="0"/>
                        </a:rPr>
                        <a:t>Tavoitteet</a:t>
                      </a:r>
                      <a:endParaRPr kumimoji="0" lang="en-GB" altLang="en-US" sz="18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800" b="1" i="0" u="none" strike="noStrike" cap="none" normalizeH="0" baseline="0">
                          <a:ln>
                            <a:noFill/>
                          </a:ln>
                          <a:solidFill>
                            <a:schemeClr val="tx1"/>
                          </a:solidFill>
                          <a:effectLst/>
                          <a:latin typeface="Arial" panose="020B0604020202020204" pitchFamily="34" charset="0"/>
                        </a:rPr>
                        <a:t>Värikoodi</a:t>
                      </a:r>
                      <a:endParaRPr kumimoji="0" lang="en-GB" altLang="en-US" sz="1800" b="1"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775128628"/>
                  </a:ext>
                </a:extLst>
              </a:tr>
              <a:tr h="112712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600" b="0" i="0" u="none" strike="noStrike" cap="none" normalizeH="0" baseline="0">
                          <a:ln>
                            <a:noFill/>
                          </a:ln>
                          <a:solidFill>
                            <a:schemeClr val="tx1"/>
                          </a:solidFill>
                          <a:effectLst/>
                          <a:latin typeface="Arial" panose="020B0604020202020204" pitchFamily="34" charset="0"/>
                        </a:rPr>
                        <a:t>Strategia, tavoitteet ja dokumentaatio</a:t>
                      </a:r>
                      <a:endParaRPr kumimoji="0" lang="en-GB" altLang="en-US" sz="16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Projektien ja aliprojektien suhteiden selkiyttäminen ja testaustasojen konkretisointi</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Inkrementaalinen kehitys käytäntöön</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Testausstrategiasta testitapausarkkitehtuuriin ja testitapauksiin</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Testausryhmän käytännöt</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600" b="0" i="0" u="none" strike="noStrike" cap="none" normalizeH="0" baseline="0">
                          <a:ln>
                            <a:noFill/>
                          </a:ln>
                          <a:solidFill>
                            <a:schemeClr val="tx1"/>
                          </a:solidFill>
                          <a:effectLst/>
                          <a:latin typeface="Arial" panose="020B0604020202020204" pitchFamily="34" charset="0"/>
                        </a:rPr>
                        <a:t>Keltainen</a:t>
                      </a:r>
                      <a:endParaRPr kumimoji="0" lang="en-GB" altLang="en-US" sz="16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784478732"/>
                  </a:ext>
                </a:extLst>
              </a:tr>
              <a:tr h="4730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600" b="0" i="0" u="none" strike="noStrike" cap="none" normalizeH="0" baseline="0">
                          <a:ln>
                            <a:noFill/>
                          </a:ln>
                          <a:solidFill>
                            <a:schemeClr val="tx1"/>
                          </a:solidFill>
                          <a:effectLst/>
                          <a:latin typeface="Arial" panose="020B0604020202020204" pitchFamily="34" charset="0"/>
                        </a:rPr>
                        <a:t>Viestintäkäytännöt</a:t>
                      </a:r>
                      <a:endParaRPr kumimoji="0" lang="en-GB" altLang="en-US" sz="16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Näkyvyys käynnissä oleviin aktiviteetteihin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Yksittäisistä testaajista testausryhmäksi</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Katselmoinnit, automaatio ja prosessikehitys näkyväksi</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600" b="0" i="0" u="none" strike="noStrike" cap="none" normalizeH="0" baseline="0">
                          <a:ln>
                            <a:noFill/>
                          </a:ln>
                          <a:solidFill>
                            <a:schemeClr val="tx1"/>
                          </a:solidFill>
                          <a:effectLst/>
                          <a:latin typeface="Arial" panose="020B0604020202020204" pitchFamily="34" charset="0"/>
                        </a:rPr>
                        <a:t>Oranssi</a:t>
                      </a:r>
                      <a:endParaRPr kumimoji="0" lang="en-GB" altLang="en-US" sz="16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059030393"/>
                  </a:ext>
                </a:extLst>
              </a:tr>
              <a:tr h="471488">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600" b="0" i="0" u="none" strike="noStrike" cap="none" normalizeH="0" baseline="0">
                          <a:ln>
                            <a:noFill/>
                          </a:ln>
                          <a:solidFill>
                            <a:schemeClr val="tx1"/>
                          </a:solidFill>
                          <a:effectLst/>
                          <a:latin typeface="Arial" panose="020B0604020202020204" pitchFamily="34" charset="0"/>
                        </a:rPr>
                        <a:t>Suunnittelu ja mittarit</a:t>
                      </a:r>
                      <a:endParaRPr kumimoji="0" lang="en-GB" altLang="en-US" sz="16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Tehtävien suunnittelu ja työmääräarviointi</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Aloitustilanteen mittaaminen(testaussuunnittelun perusta)</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Sisäisen tehokkuuden mittaaminen</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600" b="0" i="0" u="none" strike="noStrike" cap="none" normalizeH="0" baseline="0">
                          <a:ln>
                            <a:noFill/>
                          </a:ln>
                          <a:solidFill>
                            <a:schemeClr val="tx1"/>
                          </a:solidFill>
                          <a:effectLst/>
                          <a:latin typeface="Arial" panose="020B0604020202020204" pitchFamily="34" charset="0"/>
                        </a:rPr>
                        <a:t>Punainen </a:t>
                      </a:r>
                      <a:endParaRPr kumimoji="0" lang="en-GB" altLang="en-US" sz="16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532382022"/>
                  </a:ext>
                </a:extLst>
              </a:tr>
              <a:tr h="473075">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600" b="0" i="0" u="none" strike="noStrike" cap="none" normalizeH="0" baseline="0">
                          <a:ln>
                            <a:noFill/>
                          </a:ln>
                          <a:solidFill>
                            <a:schemeClr val="tx1"/>
                          </a:solidFill>
                          <a:effectLst/>
                          <a:latin typeface="Arial" panose="020B0604020202020204" pitchFamily="34" charset="0"/>
                        </a:rPr>
                        <a:t>Kehitysaikainen testaus</a:t>
                      </a:r>
                      <a:endParaRPr kumimoji="0" lang="en-GB" altLang="en-US" sz="1600" b="0" i="0" u="none" strike="noStrike" cap="none" normalizeH="0" baseline="0">
                        <a:ln>
                          <a:noFill/>
                        </a:ln>
                        <a:solidFill>
                          <a:schemeClr val="tx1"/>
                        </a:solidFill>
                        <a:effectLst/>
                        <a:latin typeface="Arial" panose="020B0604020202020204" pitchFamily="34" charset="0"/>
                      </a:endParaRPr>
                    </a:p>
                  </a:txBody>
                  <a:tcPr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Kehittäjän tekemän testauksen määrittely suhteessa testaajien tekemään testaukseen </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400" b="0" i="0" u="none" strike="noStrike" cap="none" normalizeH="0" baseline="0">
                          <a:ln>
                            <a:noFill/>
                          </a:ln>
                          <a:solidFill>
                            <a:schemeClr val="tx1"/>
                          </a:solidFill>
                          <a:effectLst/>
                          <a:latin typeface="Arial" panose="020B0604020202020204" pitchFamily="34" charset="0"/>
                        </a:rPr>
                        <a:t>Tukirakenteet</a:t>
                      </a:r>
                      <a:endParaRPr kumimoji="0" lang="en-GB" altLang="en-US" sz="14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lvl1pPr>
                        <a:spcBef>
                          <a:spcPct val="20000"/>
                        </a:spcBef>
                        <a:defRPr sz="2400">
                          <a:solidFill>
                            <a:schemeClr val="tx1"/>
                          </a:solidFill>
                          <a:latin typeface="Arial" panose="020B0604020202020204" pitchFamily="34" charset="0"/>
                        </a:defRPr>
                      </a:lvl1pPr>
                      <a:lvl2pPr>
                        <a:spcBef>
                          <a:spcPct val="20000"/>
                        </a:spcBef>
                        <a:defRPr sz="2000">
                          <a:solidFill>
                            <a:schemeClr val="tx1"/>
                          </a:solidFill>
                          <a:latin typeface="Arial" panose="020B0604020202020204" pitchFamily="34" charset="0"/>
                        </a:defRPr>
                      </a:lvl2pPr>
                      <a:lvl3pPr>
                        <a:spcBef>
                          <a:spcPct val="20000"/>
                        </a:spcBef>
                        <a:defRPr>
                          <a:solidFill>
                            <a:schemeClr val="tx1"/>
                          </a:solidFill>
                          <a:latin typeface="Arial" panose="020B0604020202020204" pitchFamily="34" charset="0"/>
                        </a:defRPr>
                      </a:lvl3pPr>
                      <a:lvl4pPr>
                        <a:spcBef>
                          <a:spcPct val="20000"/>
                        </a:spcBef>
                        <a:defRPr sz="1600">
                          <a:solidFill>
                            <a:schemeClr val="tx1"/>
                          </a:solidFill>
                          <a:latin typeface="Arial" panose="020B0604020202020204" pitchFamily="34" charset="0"/>
                        </a:defRPr>
                      </a:lvl4pPr>
                      <a:lvl5pPr>
                        <a:spcBef>
                          <a:spcPct val="20000"/>
                        </a:spcBef>
                        <a:defRPr sz="1600">
                          <a:solidFill>
                            <a:schemeClr val="tx1"/>
                          </a:solidFill>
                          <a:latin typeface="Arial" panose="020B0604020202020204" pitchFamily="34" charset="0"/>
                        </a:defRPr>
                      </a:lvl5pPr>
                      <a:lvl6pPr fontAlgn="base">
                        <a:spcBef>
                          <a:spcPct val="20000"/>
                        </a:spcBef>
                        <a:spcAft>
                          <a:spcPct val="0"/>
                        </a:spcAft>
                        <a:defRPr sz="1600">
                          <a:solidFill>
                            <a:schemeClr val="tx1"/>
                          </a:solidFill>
                          <a:latin typeface="Arial" panose="020B0604020202020204" pitchFamily="34" charset="0"/>
                        </a:defRPr>
                      </a:lvl6pPr>
                      <a:lvl7pPr fontAlgn="base">
                        <a:spcBef>
                          <a:spcPct val="20000"/>
                        </a:spcBef>
                        <a:spcAft>
                          <a:spcPct val="0"/>
                        </a:spcAft>
                        <a:defRPr sz="1600">
                          <a:solidFill>
                            <a:schemeClr val="tx1"/>
                          </a:solidFill>
                          <a:latin typeface="Arial" panose="020B0604020202020204" pitchFamily="34" charset="0"/>
                        </a:defRPr>
                      </a:lvl7pPr>
                      <a:lvl8pPr fontAlgn="base">
                        <a:spcBef>
                          <a:spcPct val="20000"/>
                        </a:spcBef>
                        <a:spcAft>
                          <a:spcPct val="0"/>
                        </a:spcAft>
                        <a:defRPr sz="1600">
                          <a:solidFill>
                            <a:schemeClr val="tx1"/>
                          </a:solidFill>
                          <a:latin typeface="Arial" panose="020B0604020202020204" pitchFamily="34" charset="0"/>
                        </a:defRPr>
                      </a:lvl8pPr>
                      <a:lvl9pPr fontAlgn="base">
                        <a:spcBef>
                          <a:spcPct val="20000"/>
                        </a:spcBef>
                        <a:spcAft>
                          <a:spcPct val="0"/>
                        </a:spcAft>
                        <a:defRPr sz="1600">
                          <a:solidFill>
                            <a:schemeClr val="tx1"/>
                          </a:solidFill>
                          <a:latin typeface="Arial" panose="020B0604020202020204" pitchFamily="34" charset="0"/>
                        </a:defRPr>
                      </a:lvl9p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fi-FI" altLang="en-US" sz="1600" b="0" i="0" u="none" strike="noStrike" cap="none" normalizeH="0" baseline="0">
                          <a:ln>
                            <a:noFill/>
                          </a:ln>
                          <a:solidFill>
                            <a:schemeClr val="tx1"/>
                          </a:solidFill>
                          <a:effectLst/>
                          <a:latin typeface="Arial" panose="020B0604020202020204" pitchFamily="34" charset="0"/>
                        </a:rPr>
                        <a:t>Vihreä</a:t>
                      </a:r>
                      <a:endParaRPr kumimoji="0" lang="en-GB" altLang="en-US" sz="1600" b="0" i="0" u="none" strike="noStrike" cap="none" normalizeH="0" baseline="0">
                        <a:ln>
                          <a:noFill/>
                        </a:ln>
                        <a:solidFill>
                          <a:schemeClr val="tx1"/>
                        </a:solidFill>
                        <a:effectLst/>
                        <a:latin typeface="Arial" panose="020B0604020202020204" pitchFamily="34" charset="0"/>
                      </a:endParaRPr>
                    </a:p>
                  </a:txBody>
                  <a:tcP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437367593"/>
                  </a:ext>
                </a:extLst>
              </a:tr>
            </a:tbl>
          </a:graphicData>
        </a:graphic>
      </p:graphicFrame>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061D85A4-CA40-114E-B150-C3584A5978F0}"/>
              </a:ext>
            </a:extLst>
          </p:cNvPr>
          <p:cNvSpPr>
            <a:spLocks noGrp="1"/>
          </p:cNvSpPr>
          <p:nvPr>
            <p:ph type="dt" sz="half" idx="10"/>
          </p:nvPr>
        </p:nvSpPr>
        <p:spPr/>
        <p:txBody>
          <a:bodyPr/>
          <a:lstStyle/>
          <a:p>
            <a:r>
              <a:rPr lang="fi-FI" altLang="en-US"/>
              <a:t> </a:t>
            </a:r>
            <a:endParaRPr lang="en-US" altLang="en-US"/>
          </a:p>
        </p:txBody>
      </p:sp>
      <p:sp>
        <p:nvSpPr>
          <p:cNvPr id="52226" name="Rectangle 2">
            <a:extLst>
              <a:ext uri="{FF2B5EF4-FFF2-40B4-BE49-F238E27FC236}">
                <a16:creationId xmlns:a16="http://schemas.microsoft.com/office/drawing/2014/main" id="{36BD4FB0-5D6B-1969-3686-5FFD92584BBA}"/>
              </a:ext>
            </a:extLst>
          </p:cNvPr>
          <p:cNvSpPr>
            <a:spLocks noGrp="1" noChangeArrowheads="1"/>
          </p:cNvSpPr>
          <p:nvPr>
            <p:ph type="title"/>
          </p:nvPr>
        </p:nvSpPr>
        <p:spPr/>
        <p:txBody>
          <a:bodyPr/>
          <a:lstStyle/>
          <a:p>
            <a:r>
              <a:rPr lang="fi-FI" altLang="en-US"/>
              <a:t>Esimerkki: testausprosessi A</a:t>
            </a:r>
          </a:p>
        </p:txBody>
      </p:sp>
      <p:graphicFrame>
        <p:nvGraphicFramePr>
          <p:cNvPr id="52227" name="Object 3">
            <a:extLst>
              <a:ext uri="{FF2B5EF4-FFF2-40B4-BE49-F238E27FC236}">
                <a16:creationId xmlns:a16="http://schemas.microsoft.com/office/drawing/2014/main" id="{9D5654DE-C7A6-BCDB-A1CE-F423A737B600}"/>
              </a:ext>
            </a:extLst>
          </p:cNvPr>
          <p:cNvGraphicFramePr>
            <a:graphicFrameLocks noChangeAspect="1"/>
          </p:cNvGraphicFramePr>
          <p:nvPr>
            <p:extLst>
              <p:ext uri="{D42A27DB-BD31-4B8C-83A1-F6EECF244321}">
                <p14:modId xmlns:p14="http://schemas.microsoft.com/office/powerpoint/2010/main" val="3224432081"/>
              </p:ext>
            </p:extLst>
          </p:nvPr>
        </p:nvGraphicFramePr>
        <p:xfrm>
          <a:off x="2133600" y="1935163"/>
          <a:ext cx="7848600" cy="3751262"/>
        </p:xfrm>
        <a:graphic>
          <a:graphicData uri="http://schemas.openxmlformats.org/presentationml/2006/ole">
            <mc:AlternateContent xmlns:mc="http://schemas.openxmlformats.org/markup-compatibility/2006">
              <mc:Choice xmlns:v="urn:schemas-microsoft-com:vml" Requires="v">
                <p:oleObj name="Visio" r:id="rId3" imgW="62585600" imgH="29933900" progId="Visio.Drawing.6">
                  <p:embed/>
                </p:oleObj>
              </mc:Choice>
              <mc:Fallback>
                <p:oleObj name="Visio" r:id="rId3" imgW="62585600" imgH="29933900" progId="Visio.Drawing.6">
                  <p:embed/>
                  <p:pic>
                    <p:nvPicPr>
                      <p:cNvPr id="52227" name="Object 3">
                        <a:extLst>
                          <a:ext uri="{FF2B5EF4-FFF2-40B4-BE49-F238E27FC236}">
                            <a16:creationId xmlns:a16="http://schemas.microsoft.com/office/drawing/2014/main" id="{9D5654DE-C7A6-BCDB-A1CE-F423A737B60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33600" y="1935163"/>
                        <a:ext cx="7848600" cy="3751262"/>
                      </a:xfrm>
                      <a:prstGeom prst="rect">
                        <a:avLst/>
                      </a:prstGeom>
                      <a:solidFill>
                        <a:schemeClr val="tx1"/>
                      </a:solidFill>
                      <a:ln>
                        <a:noFill/>
                      </a:ln>
                      <a:effectLst/>
                    </p:spPr>
                  </p:pic>
                </p:oleObj>
              </mc:Fallback>
            </mc:AlternateContent>
          </a:graphicData>
        </a:graphic>
      </p:graphicFrame>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94D2767B-8723-CFEB-417A-522AA7775451}"/>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54274" name="Rectangle 2">
            <a:extLst>
              <a:ext uri="{FF2B5EF4-FFF2-40B4-BE49-F238E27FC236}">
                <a16:creationId xmlns:a16="http://schemas.microsoft.com/office/drawing/2014/main" id="{5F6C0E35-5BB3-EA51-CA41-305DCB86EF8E}"/>
              </a:ext>
            </a:extLst>
          </p:cNvPr>
          <p:cNvSpPr>
            <a:spLocks noGrp="1" noChangeArrowheads="1"/>
          </p:cNvSpPr>
          <p:nvPr>
            <p:ph type="title"/>
          </p:nvPr>
        </p:nvSpPr>
        <p:spPr/>
        <p:txBody>
          <a:bodyPr/>
          <a:lstStyle/>
          <a:p>
            <a:r>
              <a:rPr lang="fi-FI" altLang="en-US"/>
              <a:t>Esimerkki: Toteuttajan testausvuo prosessissa A</a:t>
            </a:r>
            <a:endParaRPr lang="en-GB" altLang="en-US"/>
          </a:p>
        </p:txBody>
      </p:sp>
      <p:graphicFrame>
        <p:nvGraphicFramePr>
          <p:cNvPr id="54275" name="Object 3">
            <a:extLst>
              <a:ext uri="{FF2B5EF4-FFF2-40B4-BE49-F238E27FC236}">
                <a16:creationId xmlns:a16="http://schemas.microsoft.com/office/drawing/2014/main" id="{E549233B-79EF-3DCC-8C1D-59F8585A784B}"/>
              </a:ext>
            </a:extLst>
          </p:cNvPr>
          <p:cNvGraphicFramePr>
            <a:graphicFrameLocks noChangeAspect="1"/>
          </p:cNvGraphicFramePr>
          <p:nvPr/>
        </p:nvGraphicFramePr>
        <p:xfrm>
          <a:off x="1752600" y="2344738"/>
          <a:ext cx="8686800" cy="3090862"/>
        </p:xfrm>
        <a:graphic>
          <a:graphicData uri="http://schemas.openxmlformats.org/presentationml/2006/ole">
            <mc:AlternateContent xmlns:mc="http://schemas.openxmlformats.org/markup-compatibility/2006">
              <mc:Choice xmlns:v="urn:schemas-microsoft-com:vml" Requires="v">
                <p:oleObj name="Visio" r:id="rId2" imgW="130962400" imgH="46583600" progId="Visio.Drawing.6">
                  <p:embed/>
                </p:oleObj>
              </mc:Choice>
              <mc:Fallback>
                <p:oleObj name="Visio" r:id="rId2" imgW="130962400" imgH="46583600" progId="Visio.Drawing.6">
                  <p:embed/>
                  <p:pic>
                    <p:nvPicPr>
                      <p:cNvPr id="54275" name="Object 3">
                        <a:extLst>
                          <a:ext uri="{FF2B5EF4-FFF2-40B4-BE49-F238E27FC236}">
                            <a16:creationId xmlns:a16="http://schemas.microsoft.com/office/drawing/2014/main" id="{E549233B-79EF-3DCC-8C1D-59F8585A78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52600" y="2344738"/>
                        <a:ext cx="8686800" cy="3090862"/>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grpSp>
        <p:nvGrpSpPr>
          <p:cNvPr id="54276" name="Group 4">
            <a:extLst>
              <a:ext uri="{FF2B5EF4-FFF2-40B4-BE49-F238E27FC236}">
                <a16:creationId xmlns:a16="http://schemas.microsoft.com/office/drawing/2014/main" id="{5301648A-56EC-2256-DB12-F3AD764ECC51}"/>
              </a:ext>
            </a:extLst>
          </p:cNvPr>
          <p:cNvGrpSpPr>
            <a:grpSpLocks/>
          </p:cNvGrpSpPr>
          <p:nvPr/>
        </p:nvGrpSpPr>
        <p:grpSpPr bwMode="auto">
          <a:xfrm>
            <a:off x="8001000" y="5410200"/>
            <a:ext cx="4038600" cy="838200"/>
            <a:chOff x="4080" y="3408"/>
            <a:chExt cx="2544" cy="528"/>
          </a:xfrm>
        </p:grpSpPr>
        <p:sp>
          <p:nvSpPr>
            <p:cNvPr id="54277" name="Line 5">
              <a:extLst>
                <a:ext uri="{FF2B5EF4-FFF2-40B4-BE49-F238E27FC236}">
                  <a16:creationId xmlns:a16="http://schemas.microsoft.com/office/drawing/2014/main" id="{A4928361-299A-27A0-0401-3E9B0010F6B8}"/>
                </a:ext>
              </a:extLst>
            </p:cNvPr>
            <p:cNvSpPr>
              <a:spLocks noChangeShapeType="1"/>
            </p:cNvSpPr>
            <p:nvPr/>
          </p:nvSpPr>
          <p:spPr bwMode="auto">
            <a:xfrm>
              <a:off x="4080" y="3840"/>
              <a:ext cx="1584" cy="0"/>
            </a:xfrm>
            <a:prstGeom prst="line">
              <a:avLst/>
            </a:prstGeom>
            <a:noFill/>
            <a:ln w="3810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78" name="Rectangle 6">
              <a:extLst>
                <a:ext uri="{FF2B5EF4-FFF2-40B4-BE49-F238E27FC236}">
                  <a16:creationId xmlns:a16="http://schemas.microsoft.com/office/drawing/2014/main" id="{93E39850-C1B7-05C1-7641-06B39BEC8723}"/>
                </a:ext>
              </a:extLst>
            </p:cNvPr>
            <p:cNvSpPr>
              <a:spLocks noChangeArrowheads="1"/>
            </p:cNvSpPr>
            <p:nvPr/>
          </p:nvSpPr>
          <p:spPr bwMode="black">
            <a:xfrm>
              <a:off x="4176" y="3408"/>
              <a:ext cx="2448" cy="5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spcBef>
                  <a:spcPct val="20000"/>
                </a:spcBef>
                <a:buSzPct val="65000"/>
                <a:buFont typeface="Times" pitchFamily="18" charset="0"/>
                <a:buNone/>
              </a:pPr>
              <a:r>
                <a:rPr lang="fi-FI" altLang="en-US" sz="2000">
                  <a:solidFill>
                    <a:srgbClr val="000000"/>
                  </a:solidFill>
                </a:rPr>
                <a:t>Uustuotannon </a:t>
              </a:r>
              <a:br>
                <a:rPr lang="fi-FI" altLang="en-US" sz="2000">
                  <a:solidFill>
                    <a:srgbClr val="000000"/>
                  </a:solidFill>
                </a:rPr>
              </a:br>
              <a:r>
                <a:rPr lang="fi-FI" altLang="en-US" sz="2000">
                  <a:solidFill>
                    <a:srgbClr val="000000"/>
                  </a:solidFill>
                </a:rPr>
                <a:t>järjestelmätestaus</a:t>
              </a:r>
            </a:p>
            <a:p>
              <a:pPr>
                <a:spcBef>
                  <a:spcPct val="20000"/>
                </a:spcBef>
                <a:buSzPct val="65000"/>
                <a:buFont typeface="Times" pitchFamily="18" charset="0"/>
                <a:buNone/>
              </a:pPr>
              <a:r>
                <a:rPr lang="fi-FI" altLang="en-US" sz="2000">
                  <a:solidFill>
                    <a:srgbClr val="000000"/>
                  </a:solidFill>
                </a:rPr>
                <a:t>Ylläpito</a:t>
              </a:r>
            </a:p>
          </p:txBody>
        </p:sp>
      </p:grpSp>
      <p:grpSp>
        <p:nvGrpSpPr>
          <p:cNvPr id="54279" name="Group 7">
            <a:extLst>
              <a:ext uri="{FF2B5EF4-FFF2-40B4-BE49-F238E27FC236}">
                <a16:creationId xmlns:a16="http://schemas.microsoft.com/office/drawing/2014/main" id="{104BBE14-6CDA-E9A9-6566-7C1685716C32}"/>
              </a:ext>
            </a:extLst>
          </p:cNvPr>
          <p:cNvGrpSpPr>
            <a:grpSpLocks/>
          </p:cNvGrpSpPr>
          <p:nvPr/>
        </p:nvGrpSpPr>
        <p:grpSpPr bwMode="auto">
          <a:xfrm>
            <a:off x="2743200" y="5715000"/>
            <a:ext cx="5257800" cy="609600"/>
            <a:chOff x="768" y="3600"/>
            <a:chExt cx="3312" cy="384"/>
          </a:xfrm>
        </p:grpSpPr>
        <p:sp>
          <p:nvSpPr>
            <p:cNvPr id="54280" name="Line 8">
              <a:extLst>
                <a:ext uri="{FF2B5EF4-FFF2-40B4-BE49-F238E27FC236}">
                  <a16:creationId xmlns:a16="http://schemas.microsoft.com/office/drawing/2014/main" id="{0B579AD6-BE26-4136-799E-9B39C9F9C9B0}"/>
                </a:ext>
              </a:extLst>
            </p:cNvPr>
            <p:cNvSpPr>
              <a:spLocks noChangeShapeType="1"/>
            </p:cNvSpPr>
            <p:nvPr/>
          </p:nvSpPr>
          <p:spPr bwMode="auto">
            <a:xfrm>
              <a:off x="768" y="3840"/>
              <a:ext cx="3312" cy="0"/>
            </a:xfrm>
            <a:prstGeom prst="line">
              <a:avLst/>
            </a:prstGeom>
            <a:noFill/>
            <a:ln w="38100">
              <a:solidFill>
                <a:srgbClr val="000000"/>
              </a:solidFill>
              <a:round/>
              <a:headEnd type="triangle" w="med" len="me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4281" name="Rectangle 9">
              <a:extLst>
                <a:ext uri="{FF2B5EF4-FFF2-40B4-BE49-F238E27FC236}">
                  <a16:creationId xmlns:a16="http://schemas.microsoft.com/office/drawing/2014/main" id="{2FA28242-7E00-955B-627E-32FB4D3A964F}"/>
                </a:ext>
              </a:extLst>
            </p:cNvPr>
            <p:cNvSpPr>
              <a:spLocks noChangeArrowheads="1"/>
            </p:cNvSpPr>
            <p:nvPr/>
          </p:nvSpPr>
          <p:spPr bwMode="black">
            <a:xfrm>
              <a:off x="1152" y="3600"/>
              <a:ext cx="2112" cy="3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fontAlgn="base">
                <a:spcBef>
                  <a:spcPct val="0"/>
                </a:spcBef>
                <a:spcAft>
                  <a:spcPct val="0"/>
                </a:spcAft>
                <a:defRPr>
                  <a:solidFill>
                    <a:schemeClr val="tx1"/>
                  </a:solidFill>
                  <a:latin typeface="Arial" panose="020B0604020202020204" pitchFamily="34" charset="0"/>
                </a:defRPr>
              </a:lvl6pPr>
              <a:lvl7pPr marL="2971800" indent="-228600" fontAlgn="base">
                <a:spcBef>
                  <a:spcPct val="0"/>
                </a:spcBef>
                <a:spcAft>
                  <a:spcPct val="0"/>
                </a:spcAft>
                <a:defRPr>
                  <a:solidFill>
                    <a:schemeClr val="tx1"/>
                  </a:solidFill>
                  <a:latin typeface="Arial" panose="020B0604020202020204" pitchFamily="34" charset="0"/>
                </a:defRPr>
              </a:lvl7pPr>
              <a:lvl8pPr marL="3429000" indent="-228600" fontAlgn="base">
                <a:spcBef>
                  <a:spcPct val="0"/>
                </a:spcBef>
                <a:spcAft>
                  <a:spcPct val="0"/>
                </a:spcAft>
                <a:defRPr>
                  <a:solidFill>
                    <a:schemeClr val="tx1"/>
                  </a:solidFill>
                  <a:latin typeface="Arial" panose="020B0604020202020204" pitchFamily="34" charset="0"/>
                </a:defRPr>
              </a:lvl8pPr>
              <a:lvl9pPr marL="3886200" indent="-228600" fontAlgn="base">
                <a:spcBef>
                  <a:spcPct val="0"/>
                </a:spcBef>
                <a:spcAft>
                  <a:spcPct val="0"/>
                </a:spcAft>
                <a:defRPr>
                  <a:solidFill>
                    <a:schemeClr val="tx1"/>
                  </a:solidFill>
                  <a:latin typeface="Arial" panose="020B0604020202020204" pitchFamily="34" charset="0"/>
                </a:defRPr>
              </a:lvl9pPr>
            </a:lstStyle>
            <a:p>
              <a:pPr>
                <a:spcBef>
                  <a:spcPct val="20000"/>
                </a:spcBef>
                <a:buSzPct val="65000"/>
                <a:buFont typeface="Times" pitchFamily="18" charset="0"/>
                <a:buNone/>
              </a:pPr>
              <a:r>
                <a:rPr lang="fi-FI" altLang="en-US" sz="2000">
                  <a:solidFill>
                    <a:srgbClr val="000000"/>
                  </a:solidFill>
                </a:rPr>
                <a:t>Uustuotannon toteutus</a:t>
              </a:r>
            </a:p>
          </p:txBody>
        </p:sp>
      </p:gr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nodeType="clickEffect">
                                  <p:stCondLst>
                                    <p:cond delay="0"/>
                                  </p:stCondLst>
                                  <p:childTnLst>
                                    <p:set>
                                      <p:cBhvr>
                                        <p:cTn id="6" dur="1" fill="hold">
                                          <p:stCondLst>
                                            <p:cond delay="0"/>
                                          </p:stCondLst>
                                        </p:cTn>
                                        <p:tgtEl>
                                          <p:spTgt spid="54279"/>
                                        </p:tgtEl>
                                        <p:attrNameLst>
                                          <p:attrName>style.visibility</p:attrName>
                                        </p:attrNameLst>
                                      </p:cBhvr>
                                      <p:to>
                                        <p:strVal val="visible"/>
                                      </p:to>
                                    </p:set>
                                    <p:anim calcmode="lin" valueType="num">
                                      <p:cBhvr additive="base">
                                        <p:cTn id="7" dur="500" fill="hold"/>
                                        <p:tgtEl>
                                          <p:spTgt spid="54279"/>
                                        </p:tgtEl>
                                        <p:attrNameLst>
                                          <p:attrName>ppt_x</p:attrName>
                                        </p:attrNameLst>
                                      </p:cBhvr>
                                      <p:tavLst>
                                        <p:tav tm="0">
                                          <p:val>
                                            <p:strVal val="0-#ppt_w/2"/>
                                          </p:val>
                                        </p:tav>
                                        <p:tav tm="100000">
                                          <p:val>
                                            <p:strVal val="#ppt_x"/>
                                          </p:val>
                                        </p:tav>
                                      </p:tavLst>
                                    </p:anim>
                                    <p:anim calcmode="lin" valueType="num">
                                      <p:cBhvr additive="base">
                                        <p:cTn id="8" dur="500" fill="hold"/>
                                        <p:tgtEl>
                                          <p:spTgt spid="54279"/>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nodeType="clickEffect">
                                  <p:stCondLst>
                                    <p:cond delay="0"/>
                                  </p:stCondLst>
                                  <p:childTnLst>
                                    <p:set>
                                      <p:cBhvr>
                                        <p:cTn id="12" dur="1" fill="hold">
                                          <p:stCondLst>
                                            <p:cond delay="0"/>
                                          </p:stCondLst>
                                        </p:cTn>
                                        <p:tgtEl>
                                          <p:spTgt spid="54276"/>
                                        </p:tgtEl>
                                        <p:attrNameLst>
                                          <p:attrName>style.visibility</p:attrName>
                                        </p:attrNameLst>
                                      </p:cBhvr>
                                      <p:to>
                                        <p:strVal val="visible"/>
                                      </p:to>
                                    </p:set>
                                    <p:anim calcmode="lin" valueType="num">
                                      <p:cBhvr additive="base">
                                        <p:cTn id="13" dur="500" fill="hold"/>
                                        <p:tgtEl>
                                          <p:spTgt spid="54276"/>
                                        </p:tgtEl>
                                        <p:attrNameLst>
                                          <p:attrName>ppt_x</p:attrName>
                                        </p:attrNameLst>
                                      </p:cBhvr>
                                      <p:tavLst>
                                        <p:tav tm="0">
                                          <p:val>
                                            <p:strVal val="0-#ppt_w/2"/>
                                          </p:val>
                                        </p:tav>
                                        <p:tav tm="100000">
                                          <p:val>
                                            <p:strVal val="#ppt_x"/>
                                          </p:val>
                                        </p:tav>
                                      </p:tavLst>
                                    </p:anim>
                                    <p:anim calcmode="lin" valueType="num">
                                      <p:cBhvr additive="base">
                                        <p:cTn id="14" dur="500" fill="hold"/>
                                        <p:tgtEl>
                                          <p:spTgt spid="5427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154" name="Rectangle 2">
            <a:extLst>
              <a:ext uri="{FF2B5EF4-FFF2-40B4-BE49-F238E27FC236}">
                <a16:creationId xmlns:a16="http://schemas.microsoft.com/office/drawing/2014/main" id="{195E1690-A787-2CF7-5F9D-5D5BB6E9AFBB}"/>
              </a:ext>
            </a:extLst>
          </p:cNvPr>
          <p:cNvSpPr>
            <a:spLocks noGrp="1" noChangeArrowheads="1"/>
          </p:cNvSpPr>
          <p:nvPr>
            <p:ph type="title"/>
          </p:nvPr>
        </p:nvSpPr>
        <p:spPr/>
        <p:txBody>
          <a:bodyPr/>
          <a:lstStyle/>
          <a:p>
            <a:r>
              <a:rPr lang="fi-FI" altLang="en-US"/>
              <a:t>Ohjelmistokehityksen kolminaisuus</a:t>
            </a:r>
            <a:endParaRPr lang="en-GB" altLang="en-US"/>
          </a:p>
        </p:txBody>
      </p:sp>
      <p:sp>
        <p:nvSpPr>
          <p:cNvPr id="2" name="Date Placeholder 2">
            <a:extLst>
              <a:ext uri="{FF2B5EF4-FFF2-40B4-BE49-F238E27FC236}">
                <a16:creationId xmlns:a16="http://schemas.microsoft.com/office/drawing/2014/main" id="{97A72878-E1D4-347C-5246-D386073380F8}"/>
              </a:ext>
            </a:extLst>
          </p:cNvPr>
          <p:cNvSpPr>
            <a:spLocks noGrp="1"/>
          </p:cNvSpPr>
          <p:nvPr>
            <p:ph type="dt" sz="half" idx="4294967295"/>
          </p:nvPr>
        </p:nvSpPr>
        <p:spPr bwMode="auto">
          <a:xfrm>
            <a:off x="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177155" name="Oval 3">
            <a:extLst>
              <a:ext uri="{FF2B5EF4-FFF2-40B4-BE49-F238E27FC236}">
                <a16:creationId xmlns:a16="http://schemas.microsoft.com/office/drawing/2014/main" id="{6FC88EC9-1529-7DFC-B341-43E03500531C}"/>
              </a:ext>
            </a:extLst>
          </p:cNvPr>
          <p:cNvSpPr>
            <a:spLocks noChangeArrowheads="1"/>
          </p:cNvSpPr>
          <p:nvPr/>
        </p:nvSpPr>
        <p:spPr bwMode="auto">
          <a:xfrm>
            <a:off x="4800600" y="2743200"/>
            <a:ext cx="1828800" cy="1752600"/>
          </a:xfrm>
          <a:prstGeom prst="ellipse">
            <a:avLst/>
          </a:prstGeom>
          <a:solidFill>
            <a:srgbClr val="66FF99">
              <a:alpha val="50000"/>
            </a:srgbClr>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156" name="Oval 4">
            <a:extLst>
              <a:ext uri="{FF2B5EF4-FFF2-40B4-BE49-F238E27FC236}">
                <a16:creationId xmlns:a16="http://schemas.microsoft.com/office/drawing/2014/main" id="{8D6CD9B7-56FC-82A9-BA6E-BD98E188F46D}"/>
              </a:ext>
            </a:extLst>
          </p:cNvPr>
          <p:cNvSpPr>
            <a:spLocks noChangeArrowheads="1"/>
          </p:cNvSpPr>
          <p:nvPr/>
        </p:nvSpPr>
        <p:spPr bwMode="auto">
          <a:xfrm>
            <a:off x="5715000" y="3657600"/>
            <a:ext cx="1828800" cy="1752600"/>
          </a:xfrm>
          <a:prstGeom prst="ellipse">
            <a:avLst/>
          </a:prstGeom>
          <a:solidFill>
            <a:srgbClr val="CCCCFF">
              <a:alpha val="50000"/>
            </a:srgbClr>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157" name="Oval 5">
            <a:extLst>
              <a:ext uri="{FF2B5EF4-FFF2-40B4-BE49-F238E27FC236}">
                <a16:creationId xmlns:a16="http://schemas.microsoft.com/office/drawing/2014/main" id="{7CDA5D4F-13B6-900A-B78F-27112389ED39}"/>
              </a:ext>
            </a:extLst>
          </p:cNvPr>
          <p:cNvSpPr>
            <a:spLocks noChangeArrowheads="1"/>
          </p:cNvSpPr>
          <p:nvPr/>
        </p:nvSpPr>
        <p:spPr bwMode="auto">
          <a:xfrm>
            <a:off x="4343400" y="4038600"/>
            <a:ext cx="1828800" cy="1752600"/>
          </a:xfrm>
          <a:prstGeom prst="ellipse">
            <a:avLst/>
          </a:prstGeom>
          <a:solidFill>
            <a:srgbClr val="FFCCCC">
              <a:alpha val="50000"/>
            </a:srgbClr>
          </a:solidFill>
          <a:ln w="9525">
            <a:solidFill>
              <a:srgbClr val="000000"/>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158" name="AutoShape 6">
            <a:extLst>
              <a:ext uri="{FF2B5EF4-FFF2-40B4-BE49-F238E27FC236}">
                <a16:creationId xmlns:a16="http://schemas.microsoft.com/office/drawing/2014/main" id="{40150134-A546-FE37-7C24-21F76F11B672}"/>
              </a:ext>
            </a:extLst>
          </p:cNvPr>
          <p:cNvSpPr>
            <a:spLocks noChangeArrowheads="1"/>
          </p:cNvSpPr>
          <p:nvPr/>
        </p:nvSpPr>
        <p:spPr bwMode="auto">
          <a:xfrm rot="19992147">
            <a:off x="4191000" y="2209800"/>
            <a:ext cx="2057400" cy="609600"/>
          </a:xfrm>
          <a:prstGeom prst="curvedDownArrow">
            <a:avLst>
              <a:gd name="adj1" fmla="val 67500"/>
              <a:gd name="adj2" fmla="val 135000"/>
              <a:gd name="adj3" fmla="val 33333"/>
            </a:avLst>
          </a:prstGeom>
          <a:solidFill>
            <a:srgbClr val="66FF99"/>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159" name="AutoShape 7">
            <a:extLst>
              <a:ext uri="{FF2B5EF4-FFF2-40B4-BE49-F238E27FC236}">
                <a16:creationId xmlns:a16="http://schemas.microsoft.com/office/drawing/2014/main" id="{ADE2FB04-C603-AF0F-BA9A-7E8628DF5726}"/>
              </a:ext>
            </a:extLst>
          </p:cNvPr>
          <p:cNvSpPr>
            <a:spLocks noChangeArrowheads="1"/>
          </p:cNvSpPr>
          <p:nvPr/>
        </p:nvSpPr>
        <p:spPr bwMode="auto">
          <a:xfrm rot="3848484">
            <a:off x="6896100" y="3848100"/>
            <a:ext cx="2057400" cy="609600"/>
          </a:xfrm>
          <a:prstGeom prst="curvedDownArrow">
            <a:avLst>
              <a:gd name="adj1" fmla="val 67500"/>
              <a:gd name="adj2" fmla="val 135000"/>
              <a:gd name="adj3" fmla="val 33333"/>
            </a:avLst>
          </a:prstGeom>
          <a:solidFill>
            <a:srgbClr val="CCCCFF"/>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160" name="AutoShape 8">
            <a:extLst>
              <a:ext uri="{FF2B5EF4-FFF2-40B4-BE49-F238E27FC236}">
                <a16:creationId xmlns:a16="http://schemas.microsoft.com/office/drawing/2014/main" id="{52B9DA29-7891-4E9D-9AF1-CADB3FD02AD0}"/>
              </a:ext>
            </a:extLst>
          </p:cNvPr>
          <p:cNvSpPr>
            <a:spLocks noChangeArrowheads="1"/>
          </p:cNvSpPr>
          <p:nvPr/>
        </p:nvSpPr>
        <p:spPr bwMode="auto">
          <a:xfrm rot="14698922">
            <a:off x="3086100" y="5143500"/>
            <a:ext cx="2057400" cy="609600"/>
          </a:xfrm>
          <a:prstGeom prst="curvedDownArrow">
            <a:avLst>
              <a:gd name="adj1" fmla="val 67500"/>
              <a:gd name="adj2" fmla="val 135000"/>
              <a:gd name="adj3" fmla="val 33333"/>
            </a:avLst>
          </a:prstGeom>
          <a:solidFill>
            <a:srgbClr val="FFCCCC"/>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77161" name="Text Box 9">
            <a:extLst>
              <a:ext uri="{FF2B5EF4-FFF2-40B4-BE49-F238E27FC236}">
                <a16:creationId xmlns:a16="http://schemas.microsoft.com/office/drawing/2014/main" id="{89E94A7C-530F-12E2-6D24-E19EB56BFC9E}"/>
              </a:ext>
            </a:extLst>
          </p:cNvPr>
          <p:cNvSpPr txBox="1">
            <a:spLocks noChangeArrowheads="1"/>
          </p:cNvSpPr>
          <p:nvPr/>
        </p:nvSpPr>
        <p:spPr bwMode="auto">
          <a:xfrm>
            <a:off x="3200400" y="1828801"/>
            <a:ext cx="2286000" cy="3968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2000">
                <a:latin typeface="Arial" panose="020B0604020202020204" pitchFamily="34" charset="0"/>
              </a:rPr>
              <a:t>Vaatimukset</a:t>
            </a:r>
            <a:endParaRPr lang="en-GB" altLang="en-US" sz="2000">
              <a:latin typeface="Arial" panose="020B0604020202020204" pitchFamily="34" charset="0"/>
            </a:endParaRPr>
          </a:p>
        </p:txBody>
      </p:sp>
      <p:sp>
        <p:nvSpPr>
          <p:cNvPr id="177162" name="Text Box 10">
            <a:extLst>
              <a:ext uri="{FF2B5EF4-FFF2-40B4-BE49-F238E27FC236}">
                <a16:creationId xmlns:a16="http://schemas.microsoft.com/office/drawing/2014/main" id="{9DEA64A7-A3AF-CA8C-1738-B4649E90147A}"/>
              </a:ext>
            </a:extLst>
          </p:cNvPr>
          <p:cNvSpPr txBox="1">
            <a:spLocks noChangeArrowheads="1"/>
          </p:cNvSpPr>
          <p:nvPr/>
        </p:nvSpPr>
        <p:spPr bwMode="auto">
          <a:xfrm>
            <a:off x="7848600" y="3062289"/>
            <a:ext cx="2286000" cy="10064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2000">
                <a:latin typeface="Arial" panose="020B0604020202020204" pitchFamily="34" charset="0"/>
              </a:rPr>
              <a:t>Tekninen suunnittelu ja toteutus</a:t>
            </a:r>
            <a:endParaRPr lang="en-GB" altLang="en-US" sz="2000">
              <a:latin typeface="Arial" panose="020B0604020202020204" pitchFamily="34" charset="0"/>
            </a:endParaRPr>
          </a:p>
        </p:txBody>
      </p:sp>
      <p:sp>
        <p:nvSpPr>
          <p:cNvPr id="177163" name="Text Box 11">
            <a:extLst>
              <a:ext uri="{FF2B5EF4-FFF2-40B4-BE49-F238E27FC236}">
                <a16:creationId xmlns:a16="http://schemas.microsoft.com/office/drawing/2014/main" id="{6F6B86E1-55B3-BA2F-6656-C4A42CD4573E}"/>
              </a:ext>
            </a:extLst>
          </p:cNvPr>
          <p:cNvSpPr txBox="1">
            <a:spLocks noChangeArrowheads="1"/>
          </p:cNvSpPr>
          <p:nvPr/>
        </p:nvSpPr>
        <p:spPr bwMode="auto">
          <a:xfrm>
            <a:off x="2057400" y="5576889"/>
            <a:ext cx="2286000" cy="3968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2000">
                <a:latin typeface="Arial" panose="020B0604020202020204" pitchFamily="34" charset="0"/>
              </a:rPr>
              <a:t>Testaus</a:t>
            </a:r>
            <a:endParaRPr lang="en-GB" altLang="en-US" sz="2000">
              <a:latin typeface="Arial" panose="020B0604020202020204" pitchFamily="3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1EB92F97-6EAB-EF19-E3E6-D9A21ED1EFE8}"/>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55298" name="Rectangle 2">
            <a:extLst>
              <a:ext uri="{FF2B5EF4-FFF2-40B4-BE49-F238E27FC236}">
                <a16:creationId xmlns:a16="http://schemas.microsoft.com/office/drawing/2014/main" id="{820716DE-AF1C-EE8A-FE43-A9E300444692}"/>
              </a:ext>
            </a:extLst>
          </p:cNvPr>
          <p:cNvSpPr>
            <a:spLocks noGrp="1" noChangeArrowheads="1"/>
          </p:cNvSpPr>
          <p:nvPr>
            <p:ph type="title"/>
          </p:nvPr>
        </p:nvSpPr>
        <p:spPr/>
        <p:txBody>
          <a:bodyPr/>
          <a:lstStyle/>
          <a:p>
            <a:r>
              <a:rPr lang="fi-FI" altLang="en-US"/>
              <a:t>Esimerkki: Järjestelmätestaus A</a:t>
            </a:r>
            <a:endParaRPr lang="en-GB" altLang="en-US"/>
          </a:p>
        </p:txBody>
      </p:sp>
      <p:sp>
        <p:nvSpPr>
          <p:cNvPr id="55299" name="AutoShape 3">
            <a:extLst>
              <a:ext uri="{FF2B5EF4-FFF2-40B4-BE49-F238E27FC236}">
                <a16:creationId xmlns:a16="http://schemas.microsoft.com/office/drawing/2014/main" id="{11EC6F6E-9430-CA26-F123-108D3224EB8F}"/>
              </a:ext>
            </a:extLst>
          </p:cNvPr>
          <p:cNvSpPr>
            <a:spLocks noChangeArrowheads="1"/>
          </p:cNvSpPr>
          <p:nvPr/>
        </p:nvSpPr>
        <p:spPr bwMode="auto">
          <a:xfrm>
            <a:off x="3505200" y="4114800"/>
            <a:ext cx="2590800" cy="1981200"/>
          </a:xfrm>
          <a:prstGeom prst="cloudCallout">
            <a:avLst>
              <a:gd name="adj1" fmla="val -43750"/>
              <a:gd name="adj2" fmla="val 70000"/>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endParaRPr lang="en-US" altLang="en-US" sz="4400">
              <a:solidFill>
                <a:schemeClr val="bg2"/>
              </a:solidFill>
              <a:latin typeface="GillSans BoldCondensed" charset="0"/>
            </a:endParaRPr>
          </a:p>
        </p:txBody>
      </p:sp>
      <p:graphicFrame>
        <p:nvGraphicFramePr>
          <p:cNvPr id="55300" name="Object 4">
            <a:extLst>
              <a:ext uri="{FF2B5EF4-FFF2-40B4-BE49-F238E27FC236}">
                <a16:creationId xmlns:a16="http://schemas.microsoft.com/office/drawing/2014/main" id="{54AD73FE-7CD2-F632-AA35-2C001AE681F5}"/>
              </a:ext>
            </a:extLst>
          </p:cNvPr>
          <p:cNvGraphicFramePr>
            <a:graphicFrameLocks noChangeAspect="1"/>
          </p:cNvGraphicFramePr>
          <p:nvPr>
            <p:extLst>
              <p:ext uri="{D42A27DB-BD31-4B8C-83A1-F6EECF244321}">
                <p14:modId xmlns:p14="http://schemas.microsoft.com/office/powerpoint/2010/main" val="2338938020"/>
              </p:ext>
            </p:extLst>
          </p:nvPr>
        </p:nvGraphicFramePr>
        <p:xfrm>
          <a:off x="1849439" y="1838326"/>
          <a:ext cx="8491537" cy="3571875"/>
        </p:xfrm>
        <a:graphic>
          <a:graphicData uri="http://schemas.openxmlformats.org/presentationml/2006/ole">
            <mc:AlternateContent xmlns:mc="http://schemas.openxmlformats.org/markup-compatibility/2006">
              <mc:Choice xmlns:v="urn:schemas-microsoft-com:vml" Requires="v">
                <p:oleObj name="Visio" r:id="rId3" imgW="107835700" imgH="45364400" progId="Visio.Drawing.6">
                  <p:embed/>
                </p:oleObj>
              </mc:Choice>
              <mc:Fallback>
                <p:oleObj name="Visio" r:id="rId3" imgW="107835700" imgH="45364400" progId="Visio.Drawing.6">
                  <p:embed/>
                  <p:pic>
                    <p:nvPicPr>
                      <p:cNvPr id="55300" name="Object 4">
                        <a:extLst>
                          <a:ext uri="{FF2B5EF4-FFF2-40B4-BE49-F238E27FC236}">
                            <a16:creationId xmlns:a16="http://schemas.microsoft.com/office/drawing/2014/main" id="{54AD73FE-7CD2-F632-AA35-2C001AE681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49439" y="1838326"/>
                        <a:ext cx="8491537" cy="3571875"/>
                      </a:xfrm>
                      <a:prstGeom prst="rect">
                        <a:avLst/>
                      </a:prstGeom>
                      <a:solidFill>
                        <a:schemeClr val="tx1"/>
                      </a:solidFill>
                      <a:ln>
                        <a:noFill/>
                      </a:ln>
                      <a:effectLst/>
                    </p:spPr>
                  </p:pic>
                </p:oleObj>
              </mc:Fallback>
            </mc:AlternateContent>
          </a:graphicData>
        </a:graphic>
      </p:graphicFrame>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FDF80FE5-5802-6CBC-44AE-27DD93D2FC1E}"/>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57346" name="Rectangle 2">
            <a:extLst>
              <a:ext uri="{FF2B5EF4-FFF2-40B4-BE49-F238E27FC236}">
                <a16:creationId xmlns:a16="http://schemas.microsoft.com/office/drawing/2014/main" id="{FF6B9E33-77F3-1092-1BCA-764ED72B362B}"/>
              </a:ext>
            </a:extLst>
          </p:cNvPr>
          <p:cNvSpPr>
            <a:spLocks noGrp="1" noChangeArrowheads="1"/>
          </p:cNvSpPr>
          <p:nvPr>
            <p:ph type="title"/>
          </p:nvPr>
        </p:nvSpPr>
        <p:spPr/>
        <p:txBody>
          <a:bodyPr/>
          <a:lstStyle/>
          <a:p>
            <a:r>
              <a:rPr lang="fi-FI" altLang="en-US"/>
              <a:t>Esimerkki testaustasojen konkretisoinnista</a:t>
            </a:r>
            <a:endParaRPr lang="en-GB" altLang="en-US"/>
          </a:p>
        </p:txBody>
      </p:sp>
      <p:pic>
        <p:nvPicPr>
          <p:cNvPr id="57347" name="Picture 3">
            <a:extLst>
              <a:ext uri="{FF2B5EF4-FFF2-40B4-BE49-F238E27FC236}">
                <a16:creationId xmlns:a16="http://schemas.microsoft.com/office/drawing/2014/main" id="{E0FF3167-DF4B-AE72-5C53-8BBDFBB9536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85988" y="2527300"/>
            <a:ext cx="8101012" cy="3398838"/>
          </a:xfrm>
          <a:prstGeom prst="rect">
            <a:avLst/>
          </a:prstGeom>
          <a:solidFill>
            <a:schemeClr val="tx1"/>
          </a:solidFill>
          <a:ln>
            <a:noFill/>
          </a:ln>
          <a:effectLst/>
        </p:spPr>
      </p:pic>
    </p:spTree>
  </p:cSld>
  <p:clrMapOvr>
    <a:masterClrMapping/>
  </p:clrMapOvr>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FC4F77D-0C3F-8721-9121-D4F4381A872D}"/>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pic>
        <p:nvPicPr>
          <p:cNvPr id="58370" name="Picture 2">
            <a:extLst>
              <a:ext uri="{FF2B5EF4-FFF2-40B4-BE49-F238E27FC236}">
                <a16:creationId xmlns:a16="http://schemas.microsoft.com/office/drawing/2014/main" id="{822112C4-7D1B-920B-6DCA-FE8BC291D3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1" y="395288"/>
            <a:ext cx="7986713" cy="6310312"/>
          </a:xfrm>
          <a:prstGeom prst="rect">
            <a:avLst/>
          </a:prstGeom>
          <a:solidFill>
            <a:schemeClr val="tx1"/>
          </a:solidFill>
          <a:ln>
            <a:noFill/>
          </a:ln>
          <a:effectLst/>
        </p:spPr>
      </p:pic>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14628ACA-ED10-A786-1947-FE2D6B39E371}"/>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60418" name="Rectangle 2">
            <a:extLst>
              <a:ext uri="{FF2B5EF4-FFF2-40B4-BE49-F238E27FC236}">
                <a16:creationId xmlns:a16="http://schemas.microsoft.com/office/drawing/2014/main" id="{06DB7961-1962-8125-C8C5-90254FDA8B8F}"/>
              </a:ext>
            </a:extLst>
          </p:cNvPr>
          <p:cNvSpPr>
            <a:spLocks noGrp="1" noChangeArrowheads="1"/>
          </p:cNvSpPr>
          <p:nvPr>
            <p:ph type="title"/>
          </p:nvPr>
        </p:nvSpPr>
        <p:spPr>
          <a:xfrm rot="16200000">
            <a:off x="-2171702" y="2766217"/>
            <a:ext cx="6553203" cy="1325563"/>
          </a:xfrm>
        </p:spPr>
        <p:txBody>
          <a:bodyPr/>
          <a:lstStyle/>
          <a:p>
            <a:r>
              <a:rPr lang="fi-FI" altLang="en-US" dirty="0"/>
              <a:t>Esimerkki: testausprosessi B</a:t>
            </a:r>
            <a:endParaRPr lang="en-GB" altLang="en-US" dirty="0"/>
          </a:p>
        </p:txBody>
      </p:sp>
      <p:graphicFrame>
        <p:nvGraphicFramePr>
          <p:cNvPr id="60419" name="Object 3">
            <a:extLst>
              <a:ext uri="{FF2B5EF4-FFF2-40B4-BE49-F238E27FC236}">
                <a16:creationId xmlns:a16="http://schemas.microsoft.com/office/drawing/2014/main" id="{141618E9-A636-86C1-4638-31B37FA6BAF8}"/>
              </a:ext>
            </a:extLst>
          </p:cNvPr>
          <p:cNvGraphicFramePr>
            <a:graphicFrameLocks noChangeAspect="1"/>
          </p:cNvGraphicFramePr>
          <p:nvPr>
            <p:extLst>
              <p:ext uri="{D42A27DB-BD31-4B8C-83A1-F6EECF244321}">
                <p14:modId xmlns:p14="http://schemas.microsoft.com/office/powerpoint/2010/main" val="3261510865"/>
              </p:ext>
            </p:extLst>
          </p:nvPr>
        </p:nvGraphicFramePr>
        <p:xfrm>
          <a:off x="2819400" y="750661"/>
          <a:ext cx="7086600" cy="5138738"/>
        </p:xfrm>
        <a:graphic>
          <a:graphicData uri="http://schemas.openxmlformats.org/presentationml/2006/ole">
            <mc:AlternateContent xmlns:mc="http://schemas.openxmlformats.org/markup-compatibility/2006">
              <mc:Choice xmlns:v="urn:schemas-microsoft-com:vml" Requires="v">
                <p:oleObj name="Visio" r:id="rId2" imgW="125336300" imgH="89369900" progId="Visio.Drawing.6">
                  <p:embed/>
                </p:oleObj>
              </mc:Choice>
              <mc:Fallback>
                <p:oleObj name="Visio" r:id="rId2" imgW="125336300" imgH="89369900" progId="Visio.Drawing.6">
                  <p:embed/>
                  <p:pic>
                    <p:nvPicPr>
                      <p:cNvPr id="60419" name="Object 3">
                        <a:extLst>
                          <a:ext uri="{FF2B5EF4-FFF2-40B4-BE49-F238E27FC236}">
                            <a16:creationId xmlns:a16="http://schemas.microsoft.com/office/drawing/2014/main" id="{141618E9-A636-86C1-4638-31B37FA6BA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19400" y="750661"/>
                        <a:ext cx="7086600" cy="5138738"/>
                      </a:xfrm>
                      <a:prstGeom prst="rect">
                        <a:avLst/>
                      </a:prstGeom>
                      <a:solidFill>
                        <a:schemeClr val="tx1"/>
                      </a:solidFill>
                      <a:ln>
                        <a:noFill/>
                      </a:ln>
                      <a:effectLst/>
                    </p:spPr>
                  </p:pic>
                </p:oleObj>
              </mc:Fallback>
            </mc:AlternateContent>
          </a:graphicData>
        </a:graphic>
      </p:graphicFrame>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2DDAD827-7D23-6308-4FC6-BC1D7B6A0077}"/>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61442" name="Rectangle 2">
            <a:extLst>
              <a:ext uri="{FF2B5EF4-FFF2-40B4-BE49-F238E27FC236}">
                <a16:creationId xmlns:a16="http://schemas.microsoft.com/office/drawing/2014/main" id="{2E777BD2-86B8-3867-433C-AA02D6502A53}"/>
              </a:ext>
            </a:extLst>
          </p:cNvPr>
          <p:cNvSpPr>
            <a:spLocks noGrp="1" noChangeArrowheads="1"/>
          </p:cNvSpPr>
          <p:nvPr>
            <p:ph type="title"/>
          </p:nvPr>
        </p:nvSpPr>
        <p:spPr/>
        <p:txBody>
          <a:bodyPr/>
          <a:lstStyle/>
          <a:p>
            <a:r>
              <a:rPr lang="fi-FI" altLang="en-US"/>
              <a:t>Esimerkki: Testausprosessi C</a:t>
            </a:r>
            <a:endParaRPr lang="en-GB" altLang="en-US"/>
          </a:p>
        </p:txBody>
      </p:sp>
      <p:sp>
        <p:nvSpPr>
          <p:cNvPr id="61443" name="Freeform 3">
            <a:extLst>
              <a:ext uri="{FF2B5EF4-FFF2-40B4-BE49-F238E27FC236}">
                <a16:creationId xmlns:a16="http://schemas.microsoft.com/office/drawing/2014/main" id="{363FA016-29E3-E286-62F0-0DE65619FF91}"/>
              </a:ext>
            </a:extLst>
          </p:cNvPr>
          <p:cNvSpPr>
            <a:spLocks/>
          </p:cNvSpPr>
          <p:nvPr/>
        </p:nvSpPr>
        <p:spPr bwMode="auto">
          <a:xfrm>
            <a:off x="3200400" y="2438400"/>
            <a:ext cx="5613400" cy="2438400"/>
          </a:xfrm>
          <a:custGeom>
            <a:avLst/>
            <a:gdLst>
              <a:gd name="T0" fmla="*/ 3264 w 3264"/>
              <a:gd name="T1" fmla="*/ 912 h 1440"/>
              <a:gd name="T2" fmla="*/ 3168 w 3264"/>
              <a:gd name="T3" fmla="*/ 1440 h 1440"/>
              <a:gd name="T4" fmla="*/ 0 w 3264"/>
              <a:gd name="T5" fmla="*/ 1440 h 1440"/>
              <a:gd name="T6" fmla="*/ 336 w 3264"/>
              <a:gd name="T7" fmla="*/ 0 h 1440"/>
              <a:gd name="T8" fmla="*/ 960 w 3264"/>
              <a:gd name="T9" fmla="*/ 0 h 1440"/>
              <a:gd name="T10" fmla="*/ 768 w 3264"/>
              <a:gd name="T11" fmla="*/ 912 h 1440"/>
              <a:gd name="T12" fmla="*/ 3264 w 3264"/>
              <a:gd name="T13" fmla="*/ 912 h 1440"/>
            </a:gdLst>
            <a:ahLst/>
            <a:cxnLst>
              <a:cxn ang="0">
                <a:pos x="T0" y="T1"/>
              </a:cxn>
              <a:cxn ang="0">
                <a:pos x="T2" y="T3"/>
              </a:cxn>
              <a:cxn ang="0">
                <a:pos x="T4" y="T5"/>
              </a:cxn>
              <a:cxn ang="0">
                <a:pos x="T6" y="T7"/>
              </a:cxn>
              <a:cxn ang="0">
                <a:pos x="T8" y="T9"/>
              </a:cxn>
              <a:cxn ang="0">
                <a:pos x="T10" y="T11"/>
              </a:cxn>
              <a:cxn ang="0">
                <a:pos x="T12" y="T13"/>
              </a:cxn>
            </a:cxnLst>
            <a:rect l="0" t="0" r="r" b="b"/>
            <a:pathLst>
              <a:path w="3264" h="1440">
                <a:moveTo>
                  <a:pt x="3264" y="912"/>
                </a:moveTo>
                <a:lnTo>
                  <a:pt x="3168" y="1440"/>
                </a:lnTo>
                <a:lnTo>
                  <a:pt x="0" y="1440"/>
                </a:lnTo>
                <a:lnTo>
                  <a:pt x="336" y="0"/>
                </a:lnTo>
                <a:lnTo>
                  <a:pt x="960" y="0"/>
                </a:lnTo>
                <a:lnTo>
                  <a:pt x="768" y="912"/>
                </a:lnTo>
                <a:lnTo>
                  <a:pt x="3264" y="912"/>
                </a:lnTo>
                <a:close/>
              </a:path>
            </a:pathLst>
          </a:custGeom>
          <a:solidFill>
            <a:schemeClr val="folHlink"/>
          </a:solidFill>
          <a:ln w="9525" cap="flat" cmpd="sng">
            <a:solidFill>
              <a:srgbClr val="000000"/>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44" name="Freeform 4">
            <a:extLst>
              <a:ext uri="{FF2B5EF4-FFF2-40B4-BE49-F238E27FC236}">
                <a16:creationId xmlns:a16="http://schemas.microsoft.com/office/drawing/2014/main" id="{63E2F53F-E0BF-0C56-8016-B092F284D169}"/>
              </a:ext>
            </a:extLst>
          </p:cNvPr>
          <p:cNvSpPr>
            <a:spLocks/>
          </p:cNvSpPr>
          <p:nvPr/>
        </p:nvSpPr>
        <p:spPr bwMode="auto">
          <a:xfrm>
            <a:off x="4521200" y="2438400"/>
            <a:ext cx="1403350" cy="1544638"/>
          </a:xfrm>
          <a:custGeom>
            <a:avLst/>
            <a:gdLst>
              <a:gd name="T0" fmla="*/ 192 w 816"/>
              <a:gd name="T1" fmla="*/ 0 h 912"/>
              <a:gd name="T2" fmla="*/ 816 w 816"/>
              <a:gd name="T3" fmla="*/ 0 h 912"/>
              <a:gd name="T4" fmla="*/ 624 w 816"/>
              <a:gd name="T5" fmla="*/ 912 h 912"/>
              <a:gd name="T6" fmla="*/ 0 w 816"/>
              <a:gd name="T7" fmla="*/ 912 h 912"/>
              <a:gd name="T8" fmla="*/ 192 w 816"/>
              <a:gd name="T9" fmla="*/ 0 h 912"/>
            </a:gdLst>
            <a:ahLst/>
            <a:cxnLst>
              <a:cxn ang="0">
                <a:pos x="T0" y="T1"/>
              </a:cxn>
              <a:cxn ang="0">
                <a:pos x="T2" y="T3"/>
              </a:cxn>
              <a:cxn ang="0">
                <a:pos x="T4" y="T5"/>
              </a:cxn>
              <a:cxn ang="0">
                <a:pos x="T6" y="T7"/>
              </a:cxn>
              <a:cxn ang="0">
                <a:pos x="T8" y="T9"/>
              </a:cxn>
            </a:cxnLst>
            <a:rect l="0" t="0" r="r" b="b"/>
            <a:pathLst>
              <a:path w="816" h="912">
                <a:moveTo>
                  <a:pt x="192" y="0"/>
                </a:moveTo>
                <a:lnTo>
                  <a:pt x="816" y="0"/>
                </a:lnTo>
                <a:lnTo>
                  <a:pt x="624" y="912"/>
                </a:lnTo>
                <a:lnTo>
                  <a:pt x="0" y="912"/>
                </a:lnTo>
                <a:lnTo>
                  <a:pt x="192" y="0"/>
                </a:lnTo>
                <a:close/>
              </a:path>
            </a:pathLst>
          </a:custGeom>
          <a:solidFill>
            <a:schemeClr val="folHlink"/>
          </a:solidFill>
          <a:ln w="9525" cap="flat" cmpd="sng">
            <a:solidFill>
              <a:srgbClr val="000000"/>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45" name="Text Box 5">
            <a:extLst>
              <a:ext uri="{FF2B5EF4-FFF2-40B4-BE49-F238E27FC236}">
                <a16:creationId xmlns:a16="http://schemas.microsoft.com/office/drawing/2014/main" id="{F5D00104-F235-AB34-5A1C-62725DBE07AD}"/>
              </a:ext>
            </a:extLst>
          </p:cNvPr>
          <p:cNvSpPr txBox="1">
            <a:spLocks noChangeArrowheads="1"/>
          </p:cNvSpPr>
          <p:nvPr/>
        </p:nvSpPr>
        <p:spPr bwMode="auto">
          <a:xfrm>
            <a:off x="4748214" y="4256088"/>
            <a:ext cx="2111375" cy="33655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a:r>
              <a:rPr lang="fi-FI" altLang="en-US" sz="1600">
                <a:latin typeface="Arial" panose="020B0604020202020204" pitchFamily="34" charset="0"/>
              </a:rPr>
              <a:t>Suunnittelu ja hallinta</a:t>
            </a:r>
            <a:endParaRPr lang="en-GB" altLang="en-US" sz="1600">
              <a:latin typeface="Arial" panose="020B0604020202020204" pitchFamily="34" charset="0"/>
            </a:endParaRPr>
          </a:p>
        </p:txBody>
      </p:sp>
      <p:sp>
        <p:nvSpPr>
          <p:cNvPr id="61446" name="Freeform 6">
            <a:extLst>
              <a:ext uri="{FF2B5EF4-FFF2-40B4-BE49-F238E27FC236}">
                <a16:creationId xmlns:a16="http://schemas.microsoft.com/office/drawing/2014/main" id="{1FC38D4E-24D2-F0FE-2E23-00644A3F40E5}"/>
              </a:ext>
            </a:extLst>
          </p:cNvPr>
          <p:cNvSpPr>
            <a:spLocks/>
          </p:cNvSpPr>
          <p:nvPr/>
        </p:nvSpPr>
        <p:spPr bwMode="auto">
          <a:xfrm>
            <a:off x="5594350" y="2438400"/>
            <a:ext cx="1403350" cy="1544638"/>
          </a:xfrm>
          <a:custGeom>
            <a:avLst/>
            <a:gdLst>
              <a:gd name="T0" fmla="*/ 192 w 816"/>
              <a:gd name="T1" fmla="*/ 0 h 912"/>
              <a:gd name="T2" fmla="*/ 816 w 816"/>
              <a:gd name="T3" fmla="*/ 0 h 912"/>
              <a:gd name="T4" fmla="*/ 624 w 816"/>
              <a:gd name="T5" fmla="*/ 912 h 912"/>
              <a:gd name="T6" fmla="*/ 0 w 816"/>
              <a:gd name="T7" fmla="*/ 912 h 912"/>
              <a:gd name="T8" fmla="*/ 192 w 816"/>
              <a:gd name="T9" fmla="*/ 0 h 912"/>
            </a:gdLst>
            <a:ahLst/>
            <a:cxnLst>
              <a:cxn ang="0">
                <a:pos x="T0" y="T1"/>
              </a:cxn>
              <a:cxn ang="0">
                <a:pos x="T2" y="T3"/>
              </a:cxn>
              <a:cxn ang="0">
                <a:pos x="T4" y="T5"/>
              </a:cxn>
              <a:cxn ang="0">
                <a:pos x="T6" y="T7"/>
              </a:cxn>
              <a:cxn ang="0">
                <a:pos x="T8" y="T9"/>
              </a:cxn>
            </a:cxnLst>
            <a:rect l="0" t="0" r="r" b="b"/>
            <a:pathLst>
              <a:path w="816" h="912">
                <a:moveTo>
                  <a:pt x="192" y="0"/>
                </a:moveTo>
                <a:lnTo>
                  <a:pt x="816" y="0"/>
                </a:lnTo>
                <a:lnTo>
                  <a:pt x="624" y="912"/>
                </a:lnTo>
                <a:lnTo>
                  <a:pt x="0" y="912"/>
                </a:lnTo>
                <a:lnTo>
                  <a:pt x="192" y="0"/>
                </a:lnTo>
                <a:close/>
              </a:path>
            </a:pathLst>
          </a:custGeom>
          <a:solidFill>
            <a:schemeClr val="folHlink"/>
          </a:solidFill>
          <a:ln w="9525" cap="flat" cmpd="sng">
            <a:solidFill>
              <a:srgbClr val="000000"/>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47" name="Freeform 7">
            <a:extLst>
              <a:ext uri="{FF2B5EF4-FFF2-40B4-BE49-F238E27FC236}">
                <a16:creationId xmlns:a16="http://schemas.microsoft.com/office/drawing/2014/main" id="{D92A44DC-80FB-DF6B-FFC3-D806D2DF6972}"/>
              </a:ext>
            </a:extLst>
          </p:cNvPr>
          <p:cNvSpPr>
            <a:spLocks/>
          </p:cNvSpPr>
          <p:nvPr/>
        </p:nvSpPr>
        <p:spPr bwMode="auto">
          <a:xfrm>
            <a:off x="6667500" y="2438400"/>
            <a:ext cx="1403350" cy="1544638"/>
          </a:xfrm>
          <a:custGeom>
            <a:avLst/>
            <a:gdLst>
              <a:gd name="T0" fmla="*/ 192 w 816"/>
              <a:gd name="T1" fmla="*/ 0 h 912"/>
              <a:gd name="T2" fmla="*/ 816 w 816"/>
              <a:gd name="T3" fmla="*/ 0 h 912"/>
              <a:gd name="T4" fmla="*/ 624 w 816"/>
              <a:gd name="T5" fmla="*/ 912 h 912"/>
              <a:gd name="T6" fmla="*/ 0 w 816"/>
              <a:gd name="T7" fmla="*/ 912 h 912"/>
              <a:gd name="T8" fmla="*/ 192 w 816"/>
              <a:gd name="T9" fmla="*/ 0 h 912"/>
            </a:gdLst>
            <a:ahLst/>
            <a:cxnLst>
              <a:cxn ang="0">
                <a:pos x="T0" y="T1"/>
              </a:cxn>
              <a:cxn ang="0">
                <a:pos x="T2" y="T3"/>
              </a:cxn>
              <a:cxn ang="0">
                <a:pos x="T4" y="T5"/>
              </a:cxn>
              <a:cxn ang="0">
                <a:pos x="T6" y="T7"/>
              </a:cxn>
              <a:cxn ang="0">
                <a:pos x="T8" y="T9"/>
              </a:cxn>
            </a:cxnLst>
            <a:rect l="0" t="0" r="r" b="b"/>
            <a:pathLst>
              <a:path w="816" h="912">
                <a:moveTo>
                  <a:pt x="192" y="0"/>
                </a:moveTo>
                <a:lnTo>
                  <a:pt x="816" y="0"/>
                </a:lnTo>
                <a:lnTo>
                  <a:pt x="624" y="912"/>
                </a:lnTo>
                <a:lnTo>
                  <a:pt x="0" y="912"/>
                </a:lnTo>
                <a:lnTo>
                  <a:pt x="192" y="0"/>
                </a:lnTo>
                <a:close/>
              </a:path>
            </a:pathLst>
          </a:custGeom>
          <a:solidFill>
            <a:schemeClr val="folHlink"/>
          </a:solidFill>
          <a:ln w="9525" cap="flat" cmpd="sng">
            <a:solidFill>
              <a:srgbClr val="000000"/>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48" name="Freeform 8">
            <a:extLst>
              <a:ext uri="{FF2B5EF4-FFF2-40B4-BE49-F238E27FC236}">
                <a16:creationId xmlns:a16="http://schemas.microsoft.com/office/drawing/2014/main" id="{1F35E73C-1CBE-896D-EF96-036892CFB838}"/>
              </a:ext>
            </a:extLst>
          </p:cNvPr>
          <p:cNvSpPr>
            <a:spLocks/>
          </p:cNvSpPr>
          <p:nvPr/>
        </p:nvSpPr>
        <p:spPr bwMode="auto">
          <a:xfrm>
            <a:off x="7740650" y="2438400"/>
            <a:ext cx="1403350" cy="1544638"/>
          </a:xfrm>
          <a:custGeom>
            <a:avLst/>
            <a:gdLst>
              <a:gd name="T0" fmla="*/ 192 w 816"/>
              <a:gd name="T1" fmla="*/ 0 h 912"/>
              <a:gd name="T2" fmla="*/ 816 w 816"/>
              <a:gd name="T3" fmla="*/ 0 h 912"/>
              <a:gd name="T4" fmla="*/ 624 w 816"/>
              <a:gd name="T5" fmla="*/ 912 h 912"/>
              <a:gd name="T6" fmla="*/ 0 w 816"/>
              <a:gd name="T7" fmla="*/ 912 h 912"/>
              <a:gd name="T8" fmla="*/ 192 w 816"/>
              <a:gd name="T9" fmla="*/ 0 h 912"/>
            </a:gdLst>
            <a:ahLst/>
            <a:cxnLst>
              <a:cxn ang="0">
                <a:pos x="T0" y="T1"/>
              </a:cxn>
              <a:cxn ang="0">
                <a:pos x="T2" y="T3"/>
              </a:cxn>
              <a:cxn ang="0">
                <a:pos x="T4" y="T5"/>
              </a:cxn>
              <a:cxn ang="0">
                <a:pos x="T6" y="T7"/>
              </a:cxn>
              <a:cxn ang="0">
                <a:pos x="T8" y="T9"/>
              </a:cxn>
            </a:cxnLst>
            <a:rect l="0" t="0" r="r" b="b"/>
            <a:pathLst>
              <a:path w="816" h="912">
                <a:moveTo>
                  <a:pt x="192" y="0"/>
                </a:moveTo>
                <a:lnTo>
                  <a:pt x="816" y="0"/>
                </a:lnTo>
                <a:lnTo>
                  <a:pt x="624" y="912"/>
                </a:lnTo>
                <a:lnTo>
                  <a:pt x="0" y="912"/>
                </a:lnTo>
                <a:lnTo>
                  <a:pt x="192" y="0"/>
                </a:lnTo>
                <a:close/>
              </a:path>
            </a:pathLst>
          </a:custGeom>
          <a:solidFill>
            <a:schemeClr val="folHlink"/>
          </a:solidFill>
          <a:ln w="9525" cap="flat" cmpd="sng">
            <a:solidFill>
              <a:srgbClr val="000000"/>
            </a:solidFill>
            <a:prstDash val="solid"/>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49" name="Text Box 9">
            <a:extLst>
              <a:ext uri="{FF2B5EF4-FFF2-40B4-BE49-F238E27FC236}">
                <a16:creationId xmlns:a16="http://schemas.microsoft.com/office/drawing/2014/main" id="{EE744905-5740-27F5-A0BF-B110C58EA6A7}"/>
              </a:ext>
            </a:extLst>
          </p:cNvPr>
          <p:cNvSpPr txBox="1">
            <a:spLocks noChangeArrowheads="1"/>
          </p:cNvSpPr>
          <p:nvPr/>
        </p:nvSpPr>
        <p:spPr bwMode="auto">
          <a:xfrm>
            <a:off x="4697414" y="3006725"/>
            <a:ext cx="1119187" cy="33655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a:r>
              <a:rPr lang="fi-FI" altLang="en-US" sz="1600">
                <a:latin typeface="Arial" panose="020B0604020202020204" pitchFamily="34" charset="0"/>
              </a:rPr>
              <a:t>Valmistelu</a:t>
            </a:r>
            <a:endParaRPr lang="en-GB" altLang="en-US" sz="1600">
              <a:latin typeface="Arial" panose="020B0604020202020204" pitchFamily="34" charset="0"/>
            </a:endParaRPr>
          </a:p>
        </p:txBody>
      </p:sp>
      <p:sp>
        <p:nvSpPr>
          <p:cNvPr id="61450" name="Text Box 10">
            <a:extLst>
              <a:ext uri="{FF2B5EF4-FFF2-40B4-BE49-F238E27FC236}">
                <a16:creationId xmlns:a16="http://schemas.microsoft.com/office/drawing/2014/main" id="{17498AED-C80A-B989-749B-1E3ACA3547BD}"/>
              </a:ext>
            </a:extLst>
          </p:cNvPr>
          <p:cNvSpPr txBox="1">
            <a:spLocks noChangeArrowheads="1"/>
          </p:cNvSpPr>
          <p:nvPr/>
        </p:nvSpPr>
        <p:spPr bwMode="auto">
          <a:xfrm>
            <a:off x="5791201" y="3006725"/>
            <a:ext cx="1065213" cy="33655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a:r>
              <a:rPr lang="fi-FI" altLang="en-US" sz="1600">
                <a:latin typeface="Arial" panose="020B0604020202020204" pitchFamily="34" charset="0"/>
              </a:rPr>
              <a:t>Määrittely</a:t>
            </a:r>
            <a:endParaRPr lang="en-GB" altLang="en-US" sz="1600">
              <a:latin typeface="Arial" panose="020B0604020202020204" pitchFamily="34" charset="0"/>
            </a:endParaRPr>
          </a:p>
        </p:txBody>
      </p:sp>
      <p:sp>
        <p:nvSpPr>
          <p:cNvPr id="61451" name="Text Box 11">
            <a:extLst>
              <a:ext uri="{FF2B5EF4-FFF2-40B4-BE49-F238E27FC236}">
                <a16:creationId xmlns:a16="http://schemas.microsoft.com/office/drawing/2014/main" id="{0A603061-AB06-DA88-3B43-A167BEC34436}"/>
              </a:ext>
            </a:extLst>
          </p:cNvPr>
          <p:cNvSpPr txBox="1">
            <a:spLocks noChangeArrowheads="1"/>
          </p:cNvSpPr>
          <p:nvPr/>
        </p:nvSpPr>
        <p:spPr bwMode="auto">
          <a:xfrm>
            <a:off x="6919914" y="3006725"/>
            <a:ext cx="928687" cy="33655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a:r>
              <a:rPr lang="fi-FI" altLang="en-US" sz="1600">
                <a:latin typeface="Arial" panose="020B0604020202020204" pitchFamily="34" charset="0"/>
              </a:rPr>
              <a:t>Suoritus</a:t>
            </a:r>
            <a:endParaRPr lang="en-GB" altLang="en-US" sz="1600">
              <a:latin typeface="Arial" panose="020B0604020202020204" pitchFamily="34" charset="0"/>
            </a:endParaRPr>
          </a:p>
        </p:txBody>
      </p:sp>
      <p:sp>
        <p:nvSpPr>
          <p:cNvPr id="61452" name="Text Box 12">
            <a:extLst>
              <a:ext uri="{FF2B5EF4-FFF2-40B4-BE49-F238E27FC236}">
                <a16:creationId xmlns:a16="http://schemas.microsoft.com/office/drawing/2014/main" id="{D8509DE4-5B62-C741-FCB7-71B36377BFD3}"/>
              </a:ext>
            </a:extLst>
          </p:cNvPr>
          <p:cNvSpPr txBox="1">
            <a:spLocks noChangeArrowheads="1"/>
          </p:cNvSpPr>
          <p:nvPr/>
        </p:nvSpPr>
        <p:spPr bwMode="auto">
          <a:xfrm>
            <a:off x="8001001" y="3016250"/>
            <a:ext cx="906463" cy="33655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r"/>
            <a:r>
              <a:rPr lang="fi-FI" altLang="en-US" sz="1600">
                <a:latin typeface="Arial" panose="020B0604020202020204" pitchFamily="34" charset="0"/>
              </a:rPr>
              <a:t>Lopetus</a:t>
            </a:r>
            <a:endParaRPr lang="en-GB" altLang="en-US" sz="1600">
              <a:latin typeface="Arial" panose="020B0604020202020204" pitchFamily="34" charset="0"/>
            </a:endParaRPr>
          </a:p>
        </p:txBody>
      </p:sp>
      <p:sp>
        <p:nvSpPr>
          <p:cNvPr id="61453" name="Text Box 13">
            <a:extLst>
              <a:ext uri="{FF2B5EF4-FFF2-40B4-BE49-F238E27FC236}">
                <a16:creationId xmlns:a16="http://schemas.microsoft.com/office/drawing/2014/main" id="{2C412383-8ACA-0B38-FA6C-02EA2C7C54BC}"/>
              </a:ext>
            </a:extLst>
          </p:cNvPr>
          <p:cNvSpPr txBox="1">
            <a:spLocks noChangeArrowheads="1"/>
          </p:cNvSpPr>
          <p:nvPr/>
        </p:nvSpPr>
        <p:spPr bwMode="auto">
          <a:xfrm>
            <a:off x="1600200" y="2590801"/>
            <a:ext cx="2362200" cy="13874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pPr>
            <a:r>
              <a:rPr lang="fi-FI" altLang="en-US" sz="1000">
                <a:latin typeface="Arial" panose="020B0604020202020204" pitchFamily="34" charset="0"/>
              </a:rPr>
              <a:t>Testausstrategian määrittely</a:t>
            </a:r>
          </a:p>
          <a:p>
            <a:pPr>
              <a:spcBef>
                <a:spcPct val="50000"/>
              </a:spcBef>
              <a:buFontTx/>
              <a:buChar char="•"/>
            </a:pPr>
            <a:r>
              <a:rPr lang="fi-FI" altLang="en-US" sz="1000">
                <a:latin typeface="Arial" panose="020B0604020202020204" pitchFamily="34" charset="0"/>
              </a:rPr>
              <a:t>Testausstrategian läpikäynti</a:t>
            </a:r>
          </a:p>
          <a:p>
            <a:pPr>
              <a:spcBef>
                <a:spcPct val="50000"/>
              </a:spcBef>
              <a:buFontTx/>
              <a:buChar char="•"/>
            </a:pPr>
            <a:r>
              <a:rPr lang="fi-FI" altLang="en-US" sz="1000">
                <a:latin typeface="Arial" panose="020B0604020202020204" pitchFamily="34" charset="0"/>
              </a:rPr>
              <a:t>Testauksen työmääräarviointi</a:t>
            </a:r>
          </a:p>
          <a:p>
            <a:pPr>
              <a:spcBef>
                <a:spcPct val="50000"/>
              </a:spcBef>
              <a:buFontTx/>
              <a:buChar char="•"/>
            </a:pPr>
            <a:r>
              <a:rPr lang="fi-FI" altLang="en-US" sz="1000">
                <a:latin typeface="Arial" panose="020B0604020202020204" pitchFamily="34" charset="0"/>
              </a:rPr>
              <a:t>Testauksen resursointi</a:t>
            </a:r>
          </a:p>
          <a:p>
            <a:pPr>
              <a:spcBef>
                <a:spcPct val="50000"/>
              </a:spcBef>
              <a:buFontTx/>
              <a:buChar char="•"/>
            </a:pPr>
            <a:r>
              <a:rPr lang="fi-FI" altLang="en-US" sz="1000">
                <a:latin typeface="Arial" panose="020B0604020202020204" pitchFamily="34" charset="0"/>
              </a:rPr>
              <a:t>Testitapausarkkitehtuuri</a:t>
            </a:r>
          </a:p>
          <a:p>
            <a:pPr>
              <a:spcBef>
                <a:spcPct val="50000"/>
              </a:spcBef>
              <a:buFontTx/>
              <a:buChar char="•"/>
            </a:pPr>
            <a:r>
              <a:rPr lang="fi-FI" altLang="en-US" sz="1000">
                <a:latin typeface="Arial" panose="020B0604020202020204" pitchFamily="34" charset="0"/>
              </a:rPr>
              <a:t>Automaatioarkkitehtuuri</a:t>
            </a:r>
            <a:endParaRPr lang="en-GB" altLang="en-US" sz="1000">
              <a:latin typeface="Arial" panose="020B0604020202020204" pitchFamily="34" charset="0"/>
            </a:endParaRPr>
          </a:p>
        </p:txBody>
      </p:sp>
      <p:sp>
        <p:nvSpPr>
          <p:cNvPr id="61454" name="Text Box 14">
            <a:extLst>
              <a:ext uri="{FF2B5EF4-FFF2-40B4-BE49-F238E27FC236}">
                <a16:creationId xmlns:a16="http://schemas.microsoft.com/office/drawing/2014/main" id="{BDEF097D-114F-EB18-8797-CCA20A1EA4DC}"/>
              </a:ext>
            </a:extLst>
          </p:cNvPr>
          <p:cNvSpPr txBox="1">
            <a:spLocks noChangeArrowheads="1"/>
          </p:cNvSpPr>
          <p:nvPr/>
        </p:nvSpPr>
        <p:spPr bwMode="auto">
          <a:xfrm>
            <a:off x="7391400" y="5029201"/>
            <a:ext cx="2667000" cy="13874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pPr>
            <a:r>
              <a:rPr lang="fi-FI" altLang="en-US" sz="1000" dirty="0">
                <a:solidFill>
                  <a:srgbClr val="3366FF"/>
                </a:solidFill>
                <a:latin typeface="Arial" panose="020B0604020202020204" pitchFamily="34" charset="0"/>
              </a:rPr>
              <a:t>Testaus (in-</a:t>
            </a:r>
            <a:r>
              <a:rPr lang="fi-FI" altLang="en-US" sz="1000" dirty="0" err="1">
                <a:solidFill>
                  <a:srgbClr val="3366FF"/>
                </a:solidFill>
                <a:latin typeface="Arial" panose="020B0604020202020204" pitchFamily="34" charset="0"/>
              </a:rPr>
              <a:t>synch</a:t>
            </a:r>
            <a:r>
              <a:rPr lang="fi-FI" altLang="en-US" sz="1000" dirty="0">
                <a:solidFill>
                  <a:srgbClr val="3366FF"/>
                </a:solidFill>
                <a:latin typeface="Arial" panose="020B0604020202020204" pitchFamily="34" charset="0"/>
              </a:rPr>
              <a:t>)</a:t>
            </a:r>
          </a:p>
          <a:p>
            <a:pPr>
              <a:spcBef>
                <a:spcPct val="50000"/>
              </a:spcBef>
              <a:buFontTx/>
              <a:buChar char="•"/>
            </a:pPr>
            <a:r>
              <a:rPr lang="fi-FI" altLang="en-US" sz="1000" dirty="0">
                <a:solidFill>
                  <a:srgbClr val="FF9900"/>
                </a:solidFill>
                <a:latin typeface="Arial" panose="020B0604020202020204" pitchFamily="34" charset="0"/>
              </a:rPr>
              <a:t>Testaus (</a:t>
            </a:r>
            <a:r>
              <a:rPr lang="fi-FI" altLang="en-US" sz="1000" dirty="0" err="1">
                <a:solidFill>
                  <a:srgbClr val="FF9900"/>
                </a:solidFill>
                <a:latin typeface="Arial" panose="020B0604020202020204" pitchFamily="34" charset="0"/>
              </a:rPr>
              <a:t>off-synch</a:t>
            </a:r>
            <a:r>
              <a:rPr lang="fi-FI" altLang="en-US" sz="1000" dirty="0">
                <a:solidFill>
                  <a:srgbClr val="FF9900"/>
                </a:solidFill>
                <a:latin typeface="Arial" panose="020B0604020202020204" pitchFamily="34" charset="0"/>
              </a:rPr>
              <a:t>)</a:t>
            </a:r>
          </a:p>
          <a:p>
            <a:pPr>
              <a:spcBef>
                <a:spcPct val="50000"/>
              </a:spcBef>
              <a:buFontTx/>
              <a:buChar char="•"/>
            </a:pPr>
            <a:r>
              <a:rPr lang="fi-FI" altLang="en-US" sz="1000" dirty="0">
                <a:latin typeface="Arial" panose="020B0604020202020204" pitchFamily="34" charset="0"/>
              </a:rPr>
              <a:t>Testauksen tulosten kirjaaminen</a:t>
            </a:r>
          </a:p>
          <a:p>
            <a:pPr>
              <a:spcBef>
                <a:spcPct val="50000"/>
              </a:spcBef>
              <a:buFontTx/>
              <a:buChar char="•"/>
            </a:pPr>
            <a:r>
              <a:rPr lang="fi-FI" altLang="en-US" sz="1000" dirty="0">
                <a:latin typeface="Arial" panose="020B0604020202020204" pitchFamily="34" charset="0"/>
              </a:rPr>
              <a:t>Havaintojen käsittely</a:t>
            </a:r>
          </a:p>
          <a:p>
            <a:pPr>
              <a:spcBef>
                <a:spcPct val="50000"/>
              </a:spcBef>
              <a:buFontTx/>
              <a:buChar char="•"/>
            </a:pPr>
            <a:r>
              <a:rPr lang="fi-FI" altLang="en-US" sz="1000" dirty="0">
                <a:latin typeface="Arial" panose="020B0604020202020204" pitchFamily="34" charset="0"/>
              </a:rPr>
              <a:t>Julkaisu testaukseen</a:t>
            </a:r>
          </a:p>
          <a:p>
            <a:pPr>
              <a:spcBef>
                <a:spcPct val="50000"/>
              </a:spcBef>
              <a:buFontTx/>
              <a:buChar char="•"/>
            </a:pPr>
            <a:r>
              <a:rPr lang="fi-FI" altLang="en-US" sz="1000" dirty="0">
                <a:latin typeface="Arial" panose="020B0604020202020204" pitchFamily="34" charset="0"/>
              </a:rPr>
              <a:t>Koonnin testaus</a:t>
            </a:r>
            <a:endParaRPr lang="en-GB" altLang="en-US" sz="1000" dirty="0">
              <a:solidFill>
                <a:srgbClr val="FF9900"/>
              </a:solidFill>
              <a:latin typeface="Arial" panose="020B0604020202020204" pitchFamily="34" charset="0"/>
            </a:endParaRPr>
          </a:p>
        </p:txBody>
      </p:sp>
      <p:grpSp>
        <p:nvGrpSpPr>
          <p:cNvPr id="61455" name="Group 15">
            <a:extLst>
              <a:ext uri="{FF2B5EF4-FFF2-40B4-BE49-F238E27FC236}">
                <a16:creationId xmlns:a16="http://schemas.microsoft.com/office/drawing/2014/main" id="{A6B9D90B-DA2E-BB87-85C7-CA7E0A540E9A}"/>
              </a:ext>
            </a:extLst>
          </p:cNvPr>
          <p:cNvGrpSpPr>
            <a:grpSpLocks/>
          </p:cNvGrpSpPr>
          <p:nvPr/>
        </p:nvGrpSpPr>
        <p:grpSpPr bwMode="auto">
          <a:xfrm>
            <a:off x="6172200" y="3505200"/>
            <a:ext cx="1143000" cy="304800"/>
            <a:chOff x="2736" y="2256"/>
            <a:chExt cx="720" cy="192"/>
          </a:xfrm>
        </p:grpSpPr>
        <p:sp>
          <p:nvSpPr>
            <p:cNvPr id="61456" name="Line 16">
              <a:extLst>
                <a:ext uri="{FF2B5EF4-FFF2-40B4-BE49-F238E27FC236}">
                  <a16:creationId xmlns:a16="http://schemas.microsoft.com/office/drawing/2014/main" id="{C85EEA63-9BD0-7791-8F45-2103426ED7F5}"/>
                </a:ext>
              </a:extLst>
            </p:cNvPr>
            <p:cNvSpPr>
              <a:spLocks noChangeShapeType="1"/>
            </p:cNvSpPr>
            <p:nvPr/>
          </p:nvSpPr>
          <p:spPr bwMode="auto">
            <a:xfrm>
              <a:off x="2784" y="2448"/>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57" name="Line 17">
              <a:extLst>
                <a:ext uri="{FF2B5EF4-FFF2-40B4-BE49-F238E27FC236}">
                  <a16:creationId xmlns:a16="http://schemas.microsoft.com/office/drawing/2014/main" id="{F2BB0A47-E89E-75EE-92D2-400CDF078416}"/>
                </a:ext>
              </a:extLst>
            </p:cNvPr>
            <p:cNvSpPr>
              <a:spLocks noChangeShapeType="1"/>
            </p:cNvSpPr>
            <p:nvPr/>
          </p:nvSpPr>
          <p:spPr bwMode="auto">
            <a:xfrm>
              <a:off x="3024" y="2448"/>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58" name="Line 18">
              <a:extLst>
                <a:ext uri="{FF2B5EF4-FFF2-40B4-BE49-F238E27FC236}">
                  <a16:creationId xmlns:a16="http://schemas.microsoft.com/office/drawing/2014/main" id="{3563408F-E763-464F-6582-EB9E77F28721}"/>
                </a:ext>
              </a:extLst>
            </p:cNvPr>
            <p:cNvSpPr>
              <a:spLocks noChangeShapeType="1"/>
            </p:cNvSpPr>
            <p:nvPr/>
          </p:nvSpPr>
          <p:spPr bwMode="auto">
            <a:xfrm>
              <a:off x="3264" y="2448"/>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59" name="Line 19">
              <a:extLst>
                <a:ext uri="{FF2B5EF4-FFF2-40B4-BE49-F238E27FC236}">
                  <a16:creationId xmlns:a16="http://schemas.microsoft.com/office/drawing/2014/main" id="{48D411DE-804C-9C4B-F5EE-0FEBFB1ABF5E}"/>
                </a:ext>
              </a:extLst>
            </p:cNvPr>
            <p:cNvSpPr>
              <a:spLocks noChangeShapeType="1"/>
            </p:cNvSpPr>
            <p:nvPr/>
          </p:nvSpPr>
          <p:spPr bwMode="auto">
            <a:xfrm flipV="1">
              <a:off x="3456" y="2256"/>
              <a:ext cx="0" cy="144"/>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60" name="Line 20">
              <a:extLst>
                <a:ext uri="{FF2B5EF4-FFF2-40B4-BE49-F238E27FC236}">
                  <a16:creationId xmlns:a16="http://schemas.microsoft.com/office/drawing/2014/main" id="{C0BDAE81-E191-C3E9-913A-53F375959253}"/>
                </a:ext>
              </a:extLst>
            </p:cNvPr>
            <p:cNvSpPr>
              <a:spLocks noChangeShapeType="1"/>
            </p:cNvSpPr>
            <p:nvPr/>
          </p:nvSpPr>
          <p:spPr bwMode="auto">
            <a:xfrm flipH="1">
              <a:off x="3216" y="2256"/>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61" name="Line 21">
              <a:extLst>
                <a:ext uri="{FF2B5EF4-FFF2-40B4-BE49-F238E27FC236}">
                  <a16:creationId xmlns:a16="http://schemas.microsoft.com/office/drawing/2014/main" id="{311496EE-3B21-1328-8683-3F206FB96220}"/>
                </a:ext>
              </a:extLst>
            </p:cNvPr>
            <p:cNvSpPr>
              <a:spLocks noChangeShapeType="1"/>
            </p:cNvSpPr>
            <p:nvPr/>
          </p:nvSpPr>
          <p:spPr bwMode="auto">
            <a:xfrm flipH="1">
              <a:off x="2976" y="2256"/>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62" name="Line 22">
              <a:extLst>
                <a:ext uri="{FF2B5EF4-FFF2-40B4-BE49-F238E27FC236}">
                  <a16:creationId xmlns:a16="http://schemas.microsoft.com/office/drawing/2014/main" id="{6DC94012-9F20-B0BF-9ACC-DA5AECB703E8}"/>
                </a:ext>
              </a:extLst>
            </p:cNvPr>
            <p:cNvSpPr>
              <a:spLocks noChangeShapeType="1"/>
            </p:cNvSpPr>
            <p:nvPr/>
          </p:nvSpPr>
          <p:spPr bwMode="auto">
            <a:xfrm flipH="1">
              <a:off x="2736" y="2256"/>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63" name="Line 23">
              <a:extLst>
                <a:ext uri="{FF2B5EF4-FFF2-40B4-BE49-F238E27FC236}">
                  <a16:creationId xmlns:a16="http://schemas.microsoft.com/office/drawing/2014/main" id="{8F98CEC6-2A39-BFED-EF4B-48CCECE1011D}"/>
                </a:ext>
              </a:extLst>
            </p:cNvPr>
            <p:cNvSpPr>
              <a:spLocks noChangeShapeType="1"/>
            </p:cNvSpPr>
            <p:nvPr/>
          </p:nvSpPr>
          <p:spPr bwMode="auto">
            <a:xfrm flipH="1">
              <a:off x="2736" y="2304"/>
              <a:ext cx="0" cy="144"/>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grpSp>
      <p:grpSp>
        <p:nvGrpSpPr>
          <p:cNvPr id="61464" name="Group 24">
            <a:extLst>
              <a:ext uri="{FF2B5EF4-FFF2-40B4-BE49-F238E27FC236}">
                <a16:creationId xmlns:a16="http://schemas.microsoft.com/office/drawing/2014/main" id="{05E10FA7-A9BB-C6D9-8F75-8CFE242BDC90}"/>
              </a:ext>
            </a:extLst>
          </p:cNvPr>
          <p:cNvGrpSpPr>
            <a:grpSpLocks/>
          </p:cNvGrpSpPr>
          <p:nvPr/>
        </p:nvGrpSpPr>
        <p:grpSpPr bwMode="auto">
          <a:xfrm>
            <a:off x="6324600" y="2667000"/>
            <a:ext cx="1143000" cy="304800"/>
            <a:chOff x="2736" y="2256"/>
            <a:chExt cx="720" cy="192"/>
          </a:xfrm>
        </p:grpSpPr>
        <p:sp>
          <p:nvSpPr>
            <p:cNvPr id="61465" name="Line 25">
              <a:extLst>
                <a:ext uri="{FF2B5EF4-FFF2-40B4-BE49-F238E27FC236}">
                  <a16:creationId xmlns:a16="http://schemas.microsoft.com/office/drawing/2014/main" id="{DF5BA961-76A0-6093-4CFC-CADF33D40825}"/>
                </a:ext>
              </a:extLst>
            </p:cNvPr>
            <p:cNvSpPr>
              <a:spLocks noChangeShapeType="1"/>
            </p:cNvSpPr>
            <p:nvPr/>
          </p:nvSpPr>
          <p:spPr bwMode="auto">
            <a:xfrm>
              <a:off x="2784" y="2448"/>
              <a:ext cx="192" cy="0"/>
            </a:xfrm>
            <a:prstGeom prst="line">
              <a:avLst/>
            </a:prstGeom>
            <a:noFill/>
            <a:ln w="952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66" name="Line 26">
              <a:extLst>
                <a:ext uri="{FF2B5EF4-FFF2-40B4-BE49-F238E27FC236}">
                  <a16:creationId xmlns:a16="http://schemas.microsoft.com/office/drawing/2014/main" id="{6AB6A80A-8BC3-6F7A-CAE7-94877BDDD91C}"/>
                </a:ext>
              </a:extLst>
            </p:cNvPr>
            <p:cNvSpPr>
              <a:spLocks noChangeShapeType="1"/>
            </p:cNvSpPr>
            <p:nvPr/>
          </p:nvSpPr>
          <p:spPr bwMode="auto">
            <a:xfrm>
              <a:off x="3024" y="2448"/>
              <a:ext cx="192" cy="0"/>
            </a:xfrm>
            <a:prstGeom prst="line">
              <a:avLst/>
            </a:prstGeom>
            <a:noFill/>
            <a:ln w="952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67" name="Line 27">
              <a:extLst>
                <a:ext uri="{FF2B5EF4-FFF2-40B4-BE49-F238E27FC236}">
                  <a16:creationId xmlns:a16="http://schemas.microsoft.com/office/drawing/2014/main" id="{F506162E-34F9-B623-0824-A3DD56438226}"/>
                </a:ext>
              </a:extLst>
            </p:cNvPr>
            <p:cNvSpPr>
              <a:spLocks noChangeShapeType="1"/>
            </p:cNvSpPr>
            <p:nvPr/>
          </p:nvSpPr>
          <p:spPr bwMode="auto">
            <a:xfrm>
              <a:off x="3264" y="2448"/>
              <a:ext cx="192" cy="0"/>
            </a:xfrm>
            <a:prstGeom prst="line">
              <a:avLst/>
            </a:prstGeom>
            <a:noFill/>
            <a:ln w="952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68" name="Line 28">
              <a:extLst>
                <a:ext uri="{FF2B5EF4-FFF2-40B4-BE49-F238E27FC236}">
                  <a16:creationId xmlns:a16="http://schemas.microsoft.com/office/drawing/2014/main" id="{4EF520EB-0EB7-929E-C356-FD145ED14F59}"/>
                </a:ext>
              </a:extLst>
            </p:cNvPr>
            <p:cNvSpPr>
              <a:spLocks noChangeShapeType="1"/>
            </p:cNvSpPr>
            <p:nvPr/>
          </p:nvSpPr>
          <p:spPr bwMode="auto">
            <a:xfrm flipV="1">
              <a:off x="3456" y="2256"/>
              <a:ext cx="0" cy="144"/>
            </a:xfrm>
            <a:prstGeom prst="line">
              <a:avLst/>
            </a:prstGeom>
            <a:noFill/>
            <a:ln w="952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69" name="Line 29">
              <a:extLst>
                <a:ext uri="{FF2B5EF4-FFF2-40B4-BE49-F238E27FC236}">
                  <a16:creationId xmlns:a16="http://schemas.microsoft.com/office/drawing/2014/main" id="{E756FA3E-A74B-51BE-A890-0DCBEBA44261}"/>
                </a:ext>
              </a:extLst>
            </p:cNvPr>
            <p:cNvSpPr>
              <a:spLocks noChangeShapeType="1"/>
            </p:cNvSpPr>
            <p:nvPr/>
          </p:nvSpPr>
          <p:spPr bwMode="auto">
            <a:xfrm flipH="1">
              <a:off x="3216" y="2256"/>
              <a:ext cx="192" cy="0"/>
            </a:xfrm>
            <a:prstGeom prst="line">
              <a:avLst/>
            </a:prstGeom>
            <a:noFill/>
            <a:ln w="952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70" name="Line 30">
              <a:extLst>
                <a:ext uri="{FF2B5EF4-FFF2-40B4-BE49-F238E27FC236}">
                  <a16:creationId xmlns:a16="http://schemas.microsoft.com/office/drawing/2014/main" id="{7D95E557-75A2-FE1A-CA77-E1ED8F4EC25C}"/>
                </a:ext>
              </a:extLst>
            </p:cNvPr>
            <p:cNvSpPr>
              <a:spLocks noChangeShapeType="1"/>
            </p:cNvSpPr>
            <p:nvPr/>
          </p:nvSpPr>
          <p:spPr bwMode="auto">
            <a:xfrm flipH="1">
              <a:off x="2976" y="2256"/>
              <a:ext cx="192" cy="0"/>
            </a:xfrm>
            <a:prstGeom prst="line">
              <a:avLst/>
            </a:prstGeom>
            <a:noFill/>
            <a:ln w="952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71" name="Line 31">
              <a:extLst>
                <a:ext uri="{FF2B5EF4-FFF2-40B4-BE49-F238E27FC236}">
                  <a16:creationId xmlns:a16="http://schemas.microsoft.com/office/drawing/2014/main" id="{0F909CCF-BEED-347B-1ACF-779E0C5C5108}"/>
                </a:ext>
              </a:extLst>
            </p:cNvPr>
            <p:cNvSpPr>
              <a:spLocks noChangeShapeType="1"/>
            </p:cNvSpPr>
            <p:nvPr/>
          </p:nvSpPr>
          <p:spPr bwMode="auto">
            <a:xfrm flipH="1">
              <a:off x="2736" y="2256"/>
              <a:ext cx="192" cy="0"/>
            </a:xfrm>
            <a:prstGeom prst="line">
              <a:avLst/>
            </a:prstGeom>
            <a:noFill/>
            <a:ln w="952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72" name="Line 32">
              <a:extLst>
                <a:ext uri="{FF2B5EF4-FFF2-40B4-BE49-F238E27FC236}">
                  <a16:creationId xmlns:a16="http://schemas.microsoft.com/office/drawing/2014/main" id="{D5AAC788-0A26-8DB4-C306-4CC7D96D0B85}"/>
                </a:ext>
              </a:extLst>
            </p:cNvPr>
            <p:cNvSpPr>
              <a:spLocks noChangeShapeType="1"/>
            </p:cNvSpPr>
            <p:nvPr/>
          </p:nvSpPr>
          <p:spPr bwMode="auto">
            <a:xfrm flipH="1">
              <a:off x="2736" y="2304"/>
              <a:ext cx="0" cy="144"/>
            </a:xfrm>
            <a:prstGeom prst="line">
              <a:avLst/>
            </a:prstGeom>
            <a:noFill/>
            <a:ln w="9525">
              <a:solidFill>
                <a:srgbClr val="3366FF"/>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grpSp>
      <p:grpSp>
        <p:nvGrpSpPr>
          <p:cNvPr id="61473" name="Group 33">
            <a:extLst>
              <a:ext uri="{FF2B5EF4-FFF2-40B4-BE49-F238E27FC236}">
                <a16:creationId xmlns:a16="http://schemas.microsoft.com/office/drawing/2014/main" id="{EF3AFFC0-EF0C-3446-6B09-F114A0DD4E3F}"/>
              </a:ext>
            </a:extLst>
          </p:cNvPr>
          <p:cNvGrpSpPr>
            <a:grpSpLocks/>
          </p:cNvGrpSpPr>
          <p:nvPr/>
        </p:nvGrpSpPr>
        <p:grpSpPr bwMode="auto">
          <a:xfrm>
            <a:off x="4876800" y="3352800"/>
            <a:ext cx="3810000" cy="533400"/>
            <a:chOff x="1632" y="3552"/>
            <a:chExt cx="1440" cy="384"/>
          </a:xfrm>
        </p:grpSpPr>
        <p:sp>
          <p:nvSpPr>
            <p:cNvPr id="61474" name="Line 34">
              <a:extLst>
                <a:ext uri="{FF2B5EF4-FFF2-40B4-BE49-F238E27FC236}">
                  <a16:creationId xmlns:a16="http://schemas.microsoft.com/office/drawing/2014/main" id="{5B492022-2E80-751A-B7C3-9382D3342040}"/>
                </a:ext>
              </a:extLst>
            </p:cNvPr>
            <p:cNvSpPr>
              <a:spLocks noChangeShapeType="1"/>
            </p:cNvSpPr>
            <p:nvPr/>
          </p:nvSpPr>
          <p:spPr bwMode="auto">
            <a:xfrm>
              <a:off x="2400" y="3936"/>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75" name="Line 35">
              <a:extLst>
                <a:ext uri="{FF2B5EF4-FFF2-40B4-BE49-F238E27FC236}">
                  <a16:creationId xmlns:a16="http://schemas.microsoft.com/office/drawing/2014/main" id="{143CB1C3-3EEC-A149-297A-96A2DA21B14B}"/>
                </a:ext>
              </a:extLst>
            </p:cNvPr>
            <p:cNvSpPr>
              <a:spLocks noChangeShapeType="1"/>
            </p:cNvSpPr>
            <p:nvPr/>
          </p:nvSpPr>
          <p:spPr bwMode="auto">
            <a:xfrm>
              <a:off x="2640" y="3936"/>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76" name="Line 36">
              <a:extLst>
                <a:ext uri="{FF2B5EF4-FFF2-40B4-BE49-F238E27FC236}">
                  <a16:creationId xmlns:a16="http://schemas.microsoft.com/office/drawing/2014/main" id="{A27FCDF9-CEBB-454E-540A-22CAA8B17C47}"/>
                </a:ext>
              </a:extLst>
            </p:cNvPr>
            <p:cNvSpPr>
              <a:spLocks noChangeShapeType="1"/>
            </p:cNvSpPr>
            <p:nvPr/>
          </p:nvSpPr>
          <p:spPr bwMode="auto">
            <a:xfrm>
              <a:off x="2880" y="3936"/>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77" name="Line 37">
              <a:extLst>
                <a:ext uri="{FF2B5EF4-FFF2-40B4-BE49-F238E27FC236}">
                  <a16:creationId xmlns:a16="http://schemas.microsoft.com/office/drawing/2014/main" id="{8AF4C6BE-0B8B-6B8E-88FE-683C03628A43}"/>
                </a:ext>
              </a:extLst>
            </p:cNvPr>
            <p:cNvSpPr>
              <a:spLocks noChangeShapeType="1"/>
            </p:cNvSpPr>
            <p:nvPr/>
          </p:nvSpPr>
          <p:spPr bwMode="auto">
            <a:xfrm flipV="1">
              <a:off x="3072" y="3552"/>
              <a:ext cx="0" cy="144"/>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78" name="Line 38">
              <a:extLst>
                <a:ext uri="{FF2B5EF4-FFF2-40B4-BE49-F238E27FC236}">
                  <a16:creationId xmlns:a16="http://schemas.microsoft.com/office/drawing/2014/main" id="{93318242-87E8-3E19-3A1A-C3623BDBDE4A}"/>
                </a:ext>
              </a:extLst>
            </p:cNvPr>
            <p:cNvSpPr>
              <a:spLocks noChangeShapeType="1"/>
            </p:cNvSpPr>
            <p:nvPr/>
          </p:nvSpPr>
          <p:spPr bwMode="auto">
            <a:xfrm flipH="1">
              <a:off x="2352" y="3552"/>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79" name="Line 39">
              <a:extLst>
                <a:ext uri="{FF2B5EF4-FFF2-40B4-BE49-F238E27FC236}">
                  <a16:creationId xmlns:a16="http://schemas.microsoft.com/office/drawing/2014/main" id="{98231347-2786-BC92-2CD5-B01966F23989}"/>
                </a:ext>
              </a:extLst>
            </p:cNvPr>
            <p:cNvSpPr>
              <a:spLocks noChangeShapeType="1"/>
            </p:cNvSpPr>
            <p:nvPr/>
          </p:nvSpPr>
          <p:spPr bwMode="auto">
            <a:xfrm flipH="1">
              <a:off x="2112" y="3552"/>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0" name="Line 40">
              <a:extLst>
                <a:ext uri="{FF2B5EF4-FFF2-40B4-BE49-F238E27FC236}">
                  <a16:creationId xmlns:a16="http://schemas.microsoft.com/office/drawing/2014/main" id="{7036E9B2-852F-4822-29E0-3DD5942D31A4}"/>
                </a:ext>
              </a:extLst>
            </p:cNvPr>
            <p:cNvSpPr>
              <a:spLocks noChangeShapeType="1"/>
            </p:cNvSpPr>
            <p:nvPr/>
          </p:nvSpPr>
          <p:spPr bwMode="auto">
            <a:xfrm flipH="1">
              <a:off x="1872" y="3552"/>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1" name="Line 41">
              <a:extLst>
                <a:ext uri="{FF2B5EF4-FFF2-40B4-BE49-F238E27FC236}">
                  <a16:creationId xmlns:a16="http://schemas.microsoft.com/office/drawing/2014/main" id="{BBC8B36B-D0D4-9D9D-1DB3-341EB77CD2F4}"/>
                </a:ext>
              </a:extLst>
            </p:cNvPr>
            <p:cNvSpPr>
              <a:spLocks noChangeShapeType="1"/>
            </p:cNvSpPr>
            <p:nvPr/>
          </p:nvSpPr>
          <p:spPr bwMode="auto">
            <a:xfrm flipH="1">
              <a:off x="1632" y="3792"/>
              <a:ext cx="0" cy="144"/>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2" name="Line 42">
              <a:extLst>
                <a:ext uri="{FF2B5EF4-FFF2-40B4-BE49-F238E27FC236}">
                  <a16:creationId xmlns:a16="http://schemas.microsoft.com/office/drawing/2014/main" id="{9BAA5C7E-0C1E-B5F7-D3A3-DBA9446F3CB7}"/>
                </a:ext>
              </a:extLst>
            </p:cNvPr>
            <p:cNvSpPr>
              <a:spLocks noChangeShapeType="1"/>
            </p:cNvSpPr>
            <p:nvPr/>
          </p:nvSpPr>
          <p:spPr bwMode="auto">
            <a:xfrm flipH="1">
              <a:off x="2592" y="3552"/>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3" name="Line 43">
              <a:extLst>
                <a:ext uri="{FF2B5EF4-FFF2-40B4-BE49-F238E27FC236}">
                  <a16:creationId xmlns:a16="http://schemas.microsoft.com/office/drawing/2014/main" id="{9ACD13F3-401B-2518-5CD4-D4502021880C}"/>
                </a:ext>
              </a:extLst>
            </p:cNvPr>
            <p:cNvSpPr>
              <a:spLocks noChangeShapeType="1"/>
            </p:cNvSpPr>
            <p:nvPr/>
          </p:nvSpPr>
          <p:spPr bwMode="auto">
            <a:xfrm flipH="1">
              <a:off x="2832" y="3552"/>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4" name="Line 44">
              <a:extLst>
                <a:ext uri="{FF2B5EF4-FFF2-40B4-BE49-F238E27FC236}">
                  <a16:creationId xmlns:a16="http://schemas.microsoft.com/office/drawing/2014/main" id="{661DBC1E-152C-247C-E1AD-B0CCF9C9A651}"/>
                </a:ext>
              </a:extLst>
            </p:cNvPr>
            <p:cNvSpPr>
              <a:spLocks noChangeShapeType="1"/>
            </p:cNvSpPr>
            <p:nvPr/>
          </p:nvSpPr>
          <p:spPr bwMode="auto">
            <a:xfrm flipV="1">
              <a:off x="3072" y="3744"/>
              <a:ext cx="0" cy="144"/>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5" name="Line 45">
              <a:extLst>
                <a:ext uri="{FF2B5EF4-FFF2-40B4-BE49-F238E27FC236}">
                  <a16:creationId xmlns:a16="http://schemas.microsoft.com/office/drawing/2014/main" id="{F3E187B7-75AA-3B7F-D560-19DB1B6010B2}"/>
                </a:ext>
              </a:extLst>
            </p:cNvPr>
            <p:cNvSpPr>
              <a:spLocks noChangeShapeType="1"/>
            </p:cNvSpPr>
            <p:nvPr/>
          </p:nvSpPr>
          <p:spPr bwMode="auto">
            <a:xfrm>
              <a:off x="1680" y="3936"/>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6" name="Line 46">
              <a:extLst>
                <a:ext uri="{FF2B5EF4-FFF2-40B4-BE49-F238E27FC236}">
                  <a16:creationId xmlns:a16="http://schemas.microsoft.com/office/drawing/2014/main" id="{42681300-C997-0CF7-4135-20A5CABDBED0}"/>
                </a:ext>
              </a:extLst>
            </p:cNvPr>
            <p:cNvSpPr>
              <a:spLocks noChangeShapeType="1"/>
            </p:cNvSpPr>
            <p:nvPr/>
          </p:nvSpPr>
          <p:spPr bwMode="auto">
            <a:xfrm>
              <a:off x="1920" y="3936"/>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7" name="Line 47">
              <a:extLst>
                <a:ext uri="{FF2B5EF4-FFF2-40B4-BE49-F238E27FC236}">
                  <a16:creationId xmlns:a16="http://schemas.microsoft.com/office/drawing/2014/main" id="{19E19A92-E30D-F3BA-F8A7-28A040D530E5}"/>
                </a:ext>
              </a:extLst>
            </p:cNvPr>
            <p:cNvSpPr>
              <a:spLocks noChangeShapeType="1"/>
            </p:cNvSpPr>
            <p:nvPr/>
          </p:nvSpPr>
          <p:spPr bwMode="auto">
            <a:xfrm>
              <a:off x="2160" y="3936"/>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8" name="Line 48">
              <a:extLst>
                <a:ext uri="{FF2B5EF4-FFF2-40B4-BE49-F238E27FC236}">
                  <a16:creationId xmlns:a16="http://schemas.microsoft.com/office/drawing/2014/main" id="{6B128FC4-7723-3D3A-D0DD-F72ED71AFB5B}"/>
                </a:ext>
              </a:extLst>
            </p:cNvPr>
            <p:cNvSpPr>
              <a:spLocks noChangeShapeType="1"/>
            </p:cNvSpPr>
            <p:nvPr/>
          </p:nvSpPr>
          <p:spPr bwMode="auto">
            <a:xfrm flipH="1">
              <a:off x="1632" y="3552"/>
              <a:ext cx="192" cy="0"/>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sp>
          <p:nvSpPr>
            <p:cNvPr id="61489" name="Line 49">
              <a:extLst>
                <a:ext uri="{FF2B5EF4-FFF2-40B4-BE49-F238E27FC236}">
                  <a16:creationId xmlns:a16="http://schemas.microsoft.com/office/drawing/2014/main" id="{43CBE876-A539-6912-5158-70DAB3C94351}"/>
                </a:ext>
              </a:extLst>
            </p:cNvPr>
            <p:cNvSpPr>
              <a:spLocks noChangeShapeType="1"/>
            </p:cNvSpPr>
            <p:nvPr/>
          </p:nvSpPr>
          <p:spPr bwMode="auto">
            <a:xfrm flipH="1">
              <a:off x="1632" y="3600"/>
              <a:ext cx="0" cy="144"/>
            </a:xfrm>
            <a:prstGeom prst="line">
              <a:avLst/>
            </a:prstGeom>
            <a:noFill/>
            <a:ln w="9525">
              <a:solidFill>
                <a:srgbClr val="FF99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endParaRPr lang="en-US"/>
            </a:p>
          </p:txBody>
        </p:sp>
      </p:grpSp>
      <p:sp>
        <p:nvSpPr>
          <p:cNvPr id="61490" name="Text Box 50">
            <a:extLst>
              <a:ext uri="{FF2B5EF4-FFF2-40B4-BE49-F238E27FC236}">
                <a16:creationId xmlns:a16="http://schemas.microsoft.com/office/drawing/2014/main" id="{FCD584BE-53C4-E962-9ABE-8B4EC23930ED}"/>
              </a:ext>
            </a:extLst>
          </p:cNvPr>
          <p:cNvSpPr txBox="1">
            <a:spLocks noChangeArrowheads="1"/>
          </p:cNvSpPr>
          <p:nvPr/>
        </p:nvSpPr>
        <p:spPr bwMode="auto">
          <a:xfrm>
            <a:off x="2971800" y="1295401"/>
            <a:ext cx="1828800" cy="2444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pPr>
            <a:r>
              <a:rPr lang="fi-FI" altLang="en-US" sz="1000">
                <a:latin typeface="Arial" panose="020B0604020202020204" pitchFamily="34" charset="0"/>
              </a:rPr>
              <a:t>Testattavuuskatselmointi</a:t>
            </a:r>
          </a:p>
        </p:txBody>
      </p:sp>
      <p:sp>
        <p:nvSpPr>
          <p:cNvPr id="61491" name="Text Box 51">
            <a:extLst>
              <a:ext uri="{FF2B5EF4-FFF2-40B4-BE49-F238E27FC236}">
                <a16:creationId xmlns:a16="http://schemas.microsoft.com/office/drawing/2014/main" id="{51407C2C-109B-EF6C-14C6-AF64950D9EDB}"/>
              </a:ext>
            </a:extLst>
          </p:cNvPr>
          <p:cNvSpPr txBox="1">
            <a:spLocks noChangeArrowheads="1"/>
          </p:cNvSpPr>
          <p:nvPr/>
        </p:nvSpPr>
        <p:spPr bwMode="auto">
          <a:xfrm>
            <a:off x="4876800" y="1295401"/>
            <a:ext cx="2057400" cy="9302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pPr>
            <a:r>
              <a:rPr lang="fi-FI" altLang="en-US" sz="1000">
                <a:latin typeface="Arial" panose="020B0604020202020204" pitchFamily="34" charset="0"/>
              </a:rPr>
              <a:t>Väitteiden dokumentointi</a:t>
            </a:r>
          </a:p>
          <a:p>
            <a:pPr>
              <a:spcBef>
                <a:spcPct val="50000"/>
              </a:spcBef>
              <a:buFontTx/>
              <a:buChar char="•"/>
            </a:pPr>
            <a:r>
              <a:rPr lang="fi-FI" altLang="en-US" sz="1000">
                <a:latin typeface="Arial" panose="020B0604020202020204" pitchFamily="34" charset="0"/>
              </a:rPr>
              <a:t>Testi-ideoiden kerääminen</a:t>
            </a:r>
          </a:p>
          <a:p>
            <a:pPr>
              <a:spcBef>
                <a:spcPct val="50000"/>
              </a:spcBef>
              <a:buFontTx/>
              <a:buChar char="•"/>
            </a:pPr>
            <a:r>
              <a:rPr lang="fi-FI" altLang="en-US" sz="1000">
                <a:latin typeface="Arial" panose="020B0604020202020204" pitchFamily="34" charset="0"/>
              </a:rPr>
              <a:t>Testimallien valmistelu</a:t>
            </a:r>
          </a:p>
          <a:p>
            <a:pPr>
              <a:spcBef>
                <a:spcPct val="50000"/>
              </a:spcBef>
              <a:buFontTx/>
              <a:buChar char="•"/>
            </a:pPr>
            <a:r>
              <a:rPr lang="fi-FI" altLang="en-US" sz="1000">
                <a:latin typeface="Arial" panose="020B0604020202020204" pitchFamily="34" charset="0"/>
              </a:rPr>
              <a:t>Testien automatisointi</a:t>
            </a:r>
            <a:endParaRPr lang="en-GB" altLang="en-US" sz="1000">
              <a:latin typeface="Arial" panose="020B0604020202020204" pitchFamily="34" charset="0"/>
            </a:endParaRPr>
          </a:p>
        </p:txBody>
      </p:sp>
      <p:sp>
        <p:nvSpPr>
          <p:cNvPr id="61492" name="Text Box 52">
            <a:extLst>
              <a:ext uri="{FF2B5EF4-FFF2-40B4-BE49-F238E27FC236}">
                <a16:creationId xmlns:a16="http://schemas.microsoft.com/office/drawing/2014/main" id="{DA1A23E3-0030-AFA0-7095-2EC6C4D7BC87}"/>
              </a:ext>
            </a:extLst>
          </p:cNvPr>
          <p:cNvSpPr txBox="1">
            <a:spLocks noChangeArrowheads="1"/>
          </p:cNvSpPr>
          <p:nvPr/>
        </p:nvSpPr>
        <p:spPr bwMode="auto">
          <a:xfrm>
            <a:off x="7315200" y="1279526"/>
            <a:ext cx="2971800" cy="7016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pPr>
            <a:r>
              <a:rPr lang="fi-FI" altLang="en-US" sz="1000">
                <a:latin typeface="Arial" panose="020B0604020202020204" pitchFamily="34" charset="0"/>
              </a:rPr>
              <a:t>Testauksen etenemisen yhteenveto</a:t>
            </a:r>
          </a:p>
          <a:p>
            <a:pPr>
              <a:spcBef>
                <a:spcPct val="50000"/>
              </a:spcBef>
              <a:buFontTx/>
              <a:buChar char="•"/>
            </a:pPr>
            <a:r>
              <a:rPr lang="fi-FI" altLang="en-US" sz="1000">
                <a:latin typeface="Arial" panose="020B0604020202020204" pitchFamily="34" charset="0"/>
              </a:rPr>
              <a:t>Testauksen kokemusten yhteenveto</a:t>
            </a:r>
          </a:p>
          <a:p>
            <a:pPr>
              <a:spcBef>
                <a:spcPct val="50000"/>
              </a:spcBef>
              <a:buFontTx/>
              <a:buChar char="•"/>
            </a:pPr>
            <a:r>
              <a:rPr lang="fi-FI" altLang="en-US" sz="1000">
                <a:latin typeface="Arial" panose="020B0604020202020204" pitchFamily="34" charset="0"/>
              </a:rPr>
              <a:t>Testauksen materiaalin paketointi</a:t>
            </a:r>
            <a:endParaRPr lang="en-GB" altLang="en-US" sz="1000">
              <a:latin typeface="Arial" panose="020B0604020202020204" pitchFamily="34" charset="0"/>
            </a:endParaRPr>
          </a:p>
        </p:txBody>
      </p:sp>
      <p:sp>
        <p:nvSpPr>
          <p:cNvPr id="61493" name="Text Box 53">
            <a:extLst>
              <a:ext uri="{FF2B5EF4-FFF2-40B4-BE49-F238E27FC236}">
                <a16:creationId xmlns:a16="http://schemas.microsoft.com/office/drawing/2014/main" id="{460867EC-E499-B7B3-1622-8409B3D117FD}"/>
              </a:ext>
            </a:extLst>
          </p:cNvPr>
          <p:cNvSpPr txBox="1">
            <a:spLocks noChangeArrowheads="1"/>
          </p:cNvSpPr>
          <p:nvPr/>
        </p:nvSpPr>
        <p:spPr bwMode="auto">
          <a:xfrm>
            <a:off x="1600200" y="4724401"/>
            <a:ext cx="2362200" cy="17684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Tx/>
              <a:buChar char="•"/>
            </a:pPr>
            <a:r>
              <a:rPr lang="fi-FI" altLang="en-US" sz="1000">
                <a:latin typeface="Arial" panose="020B0604020202020204" pitchFamily="34" charset="0"/>
              </a:rPr>
              <a:t>Työmäärien seuranta</a:t>
            </a:r>
          </a:p>
          <a:p>
            <a:pPr>
              <a:spcBef>
                <a:spcPct val="50000"/>
              </a:spcBef>
              <a:buFontTx/>
              <a:buChar char="•"/>
            </a:pPr>
            <a:r>
              <a:rPr lang="fi-FI" altLang="en-US" sz="1000">
                <a:latin typeface="Arial" panose="020B0604020202020204" pitchFamily="34" charset="0"/>
              </a:rPr>
              <a:t>Testien suorituksen seuranta</a:t>
            </a:r>
          </a:p>
          <a:p>
            <a:pPr>
              <a:spcBef>
                <a:spcPct val="50000"/>
              </a:spcBef>
              <a:buFontTx/>
              <a:buChar char="•"/>
            </a:pPr>
            <a:r>
              <a:rPr lang="fi-FI" altLang="en-US" sz="1000">
                <a:latin typeface="Arial" panose="020B0604020202020204" pitchFamily="34" charset="0"/>
              </a:rPr>
              <a:t>Testauksen edistymisen raportointi</a:t>
            </a:r>
          </a:p>
          <a:p>
            <a:pPr>
              <a:spcBef>
                <a:spcPct val="50000"/>
              </a:spcBef>
              <a:buFontTx/>
              <a:buChar char="•"/>
            </a:pPr>
            <a:r>
              <a:rPr lang="fi-FI" altLang="en-US" sz="1000">
                <a:latin typeface="Arial" panose="020B0604020202020204" pitchFamily="34" charset="0"/>
              </a:rPr>
              <a:t>Testauskäytäntöjen arviointi</a:t>
            </a:r>
          </a:p>
          <a:p>
            <a:pPr>
              <a:spcBef>
                <a:spcPct val="50000"/>
              </a:spcBef>
              <a:buFontTx/>
              <a:buChar char="•"/>
            </a:pPr>
            <a:r>
              <a:rPr lang="fi-FI" altLang="en-US" sz="1000">
                <a:latin typeface="Arial" panose="020B0604020202020204" pitchFamily="34" charset="0"/>
              </a:rPr>
              <a:t>Osallistuminen R&amp;D </a:t>
            </a:r>
            <a:br>
              <a:rPr lang="fi-FI" altLang="en-US" sz="1000">
                <a:latin typeface="Arial" panose="020B0604020202020204" pitchFamily="34" charset="0"/>
              </a:rPr>
            </a:br>
            <a:r>
              <a:rPr lang="fi-FI" altLang="en-US" sz="1000">
                <a:latin typeface="Arial" panose="020B0604020202020204" pitchFamily="34" charset="0"/>
              </a:rPr>
              <a:t>viikkopalavereihin</a:t>
            </a:r>
            <a:endParaRPr lang="en-GB" altLang="en-US" sz="1000">
              <a:latin typeface="Arial" panose="020B0604020202020204" pitchFamily="34" charset="0"/>
            </a:endParaRPr>
          </a:p>
          <a:p>
            <a:pPr>
              <a:spcBef>
                <a:spcPct val="50000"/>
              </a:spcBef>
              <a:buFontTx/>
              <a:buChar char="•"/>
            </a:pPr>
            <a:r>
              <a:rPr lang="fi-FI" altLang="en-US" sz="1000">
                <a:latin typeface="Arial" panose="020B0604020202020204" pitchFamily="34" charset="0"/>
              </a:rPr>
              <a:t>Eskalointi ja ongelmanratkaisu</a:t>
            </a:r>
          </a:p>
          <a:p>
            <a:pPr>
              <a:spcBef>
                <a:spcPct val="50000"/>
              </a:spcBef>
              <a:buFontTx/>
              <a:buChar char="•"/>
            </a:pPr>
            <a:r>
              <a:rPr lang="fi-FI" altLang="en-US" sz="1000">
                <a:latin typeface="Arial" panose="020B0604020202020204" pitchFamily="34" charset="0"/>
              </a:rPr>
              <a:t>Testauksen laadunvarmistus</a:t>
            </a:r>
            <a:endParaRPr lang="en-GB" altLang="en-US" sz="1000">
              <a:latin typeface="Arial" panose="020B0604020202020204" pitchFamily="34" charset="0"/>
            </a:endParaRPr>
          </a:p>
        </p:txBody>
      </p:sp>
      <p:cxnSp>
        <p:nvCxnSpPr>
          <p:cNvPr id="61494" name="AutoShape 54">
            <a:extLst>
              <a:ext uri="{FF2B5EF4-FFF2-40B4-BE49-F238E27FC236}">
                <a16:creationId xmlns:a16="http://schemas.microsoft.com/office/drawing/2014/main" id="{F5BD8B37-395C-A34D-0E92-858AABF151A1}"/>
              </a:ext>
            </a:extLst>
          </p:cNvPr>
          <p:cNvCxnSpPr>
            <a:cxnSpLocks noChangeShapeType="1"/>
            <a:stCxn id="61454" idx="0"/>
            <a:endCxn id="61451" idx="2"/>
          </p:cNvCxnSpPr>
          <p:nvPr/>
        </p:nvCxnSpPr>
        <p:spPr bwMode="auto">
          <a:xfrm rot="5400000" flipH="1">
            <a:off x="7212013" y="3516313"/>
            <a:ext cx="1685925" cy="1339850"/>
          </a:xfrm>
          <a:prstGeom prst="curvedConnector3">
            <a:avLst>
              <a:gd name="adj1" fmla="val 50000"/>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495" name="AutoShape 55">
            <a:extLst>
              <a:ext uri="{FF2B5EF4-FFF2-40B4-BE49-F238E27FC236}">
                <a16:creationId xmlns:a16="http://schemas.microsoft.com/office/drawing/2014/main" id="{D3B80953-1B52-AF4B-EE34-3809A54A565E}"/>
              </a:ext>
            </a:extLst>
          </p:cNvPr>
          <p:cNvCxnSpPr>
            <a:cxnSpLocks noChangeShapeType="1"/>
            <a:stCxn id="61493" idx="3"/>
            <a:endCxn id="61445" idx="2"/>
          </p:cNvCxnSpPr>
          <p:nvPr/>
        </p:nvCxnSpPr>
        <p:spPr bwMode="auto">
          <a:xfrm flipV="1">
            <a:off x="3962400" y="4592638"/>
            <a:ext cx="1841500" cy="1016000"/>
          </a:xfrm>
          <a:prstGeom prst="curvedConnector2">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496" name="AutoShape 56">
            <a:extLst>
              <a:ext uri="{FF2B5EF4-FFF2-40B4-BE49-F238E27FC236}">
                <a16:creationId xmlns:a16="http://schemas.microsoft.com/office/drawing/2014/main" id="{EE1C989E-8F3B-C50A-C9BC-EEA7FD7A88E4}"/>
              </a:ext>
            </a:extLst>
          </p:cNvPr>
          <p:cNvCxnSpPr>
            <a:cxnSpLocks noChangeShapeType="1"/>
            <a:stCxn id="61453" idx="3"/>
            <a:endCxn id="61445" idx="0"/>
          </p:cNvCxnSpPr>
          <p:nvPr/>
        </p:nvCxnSpPr>
        <p:spPr bwMode="auto">
          <a:xfrm>
            <a:off x="3962400" y="3284538"/>
            <a:ext cx="1841500" cy="971550"/>
          </a:xfrm>
          <a:prstGeom prst="curvedConnector2">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497" name="AutoShape 57">
            <a:extLst>
              <a:ext uri="{FF2B5EF4-FFF2-40B4-BE49-F238E27FC236}">
                <a16:creationId xmlns:a16="http://schemas.microsoft.com/office/drawing/2014/main" id="{2722A1A9-22FD-B02B-CF10-6D8F0C54D2FF}"/>
              </a:ext>
            </a:extLst>
          </p:cNvPr>
          <p:cNvCxnSpPr>
            <a:cxnSpLocks noChangeShapeType="1"/>
            <a:stCxn id="61490" idx="2"/>
            <a:endCxn id="61449" idx="0"/>
          </p:cNvCxnSpPr>
          <p:nvPr/>
        </p:nvCxnSpPr>
        <p:spPr bwMode="auto">
          <a:xfrm rot="16200000" flipH="1">
            <a:off x="3838575" y="1587500"/>
            <a:ext cx="1466850" cy="1371600"/>
          </a:xfrm>
          <a:prstGeom prst="curvedConnector3">
            <a:avLst>
              <a:gd name="adj1" fmla="val 50000"/>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498" name="AutoShape 58">
            <a:extLst>
              <a:ext uri="{FF2B5EF4-FFF2-40B4-BE49-F238E27FC236}">
                <a16:creationId xmlns:a16="http://schemas.microsoft.com/office/drawing/2014/main" id="{1BD1B9B1-A7E1-04D1-F2A8-24A3EAEC760E}"/>
              </a:ext>
            </a:extLst>
          </p:cNvPr>
          <p:cNvCxnSpPr>
            <a:cxnSpLocks noChangeShapeType="1"/>
            <a:stCxn id="61491" idx="2"/>
            <a:endCxn id="61450" idx="0"/>
          </p:cNvCxnSpPr>
          <p:nvPr/>
        </p:nvCxnSpPr>
        <p:spPr bwMode="auto">
          <a:xfrm rot="16200000" flipH="1">
            <a:off x="5724525" y="2406650"/>
            <a:ext cx="781050" cy="419100"/>
          </a:xfrm>
          <a:prstGeom prst="curvedConnector3">
            <a:avLst>
              <a:gd name="adj1" fmla="val 50000"/>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61499" name="AutoShape 59">
            <a:extLst>
              <a:ext uri="{FF2B5EF4-FFF2-40B4-BE49-F238E27FC236}">
                <a16:creationId xmlns:a16="http://schemas.microsoft.com/office/drawing/2014/main" id="{18468C0D-9C8B-729D-DA23-722F86A5615D}"/>
              </a:ext>
            </a:extLst>
          </p:cNvPr>
          <p:cNvCxnSpPr>
            <a:cxnSpLocks noChangeShapeType="1"/>
            <a:stCxn id="61492" idx="2"/>
            <a:endCxn id="61452" idx="0"/>
          </p:cNvCxnSpPr>
          <p:nvPr/>
        </p:nvCxnSpPr>
        <p:spPr bwMode="auto">
          <a:xfrm rot="5400000">
            <a:off x="8110538" y="2325688"/>
            <a:ext cx="1035050" cy="346075"/>
          </a:xfrm>
          <a:prstGeom prst="curvedConnector3">
            <a:avLst>
              <a:gd name="adj1" fmla="val 50000"/>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2">
            <a:extLst>
              <a:ext uri="{FF2B5EF4-FFF2-40B4-BE49-F238E27FC236}">
                <a16:creationId xmlns:a16="http://schemas.microsoft.com/office/drawing/2014/main" id="{F7ADF861-E9D0-AACE-0631-D302B8C620C4}"/>
              </a:ext>
            </a:extLst>
          </p:cNvPr>
          <p:cNvSpPr>
            <a:spLocks noGrp="1" noChangeArrowheads="1"/>
          </p:cNvSpPr>
          <p:nvPr>
            <p:ph type="title"/>
          </p:nvPr>
        </p:nvSpPr>
        <p:spPr/>
        <p:txBody>
          <a:bodyPr/>
          <a:lstStyle/>
          <a:p>
            <a:r>
              <a:rPr lang="fi-FI" altLang="en-US"/>
              <a:t>Yhteenveto</a:t>
            </a:r>
            <a:endParaRPr lang="en-GB" altLang="en-US"/>
          </a:p>
        </p:txBody>
      </p:sp>
      <p:sp>
        <p:nvSpPr>
          <p:cNvPr id="94211" name="Rectangle 3">
            <a:extLst>
              <a:ext uri="{FF2B5EF4-FFF2-40B4-BE49-F238E27FC236}">
                <a16:creationId xmlns:a16="http://schemas.microsoft.com/office/drawing/2014/main" id="{73328030-DFC6-027C-C7F1-1C19B316AB5E}"/>
              </a:ext>
            </a:extLst>
          </p:cNvPr>
          <p:cNvSpPr>
            <a:spLocks noGrp="1" noChangeArrowheads="1"/>
          </p:cNvSpPr>
          <p:nvPr>
            <p:ph idx="1"/>
          </p:nvPr>
        </p:nvSpPr>
        <p:spPr/>
        <p:txBody>
          <a:bodyPr>
            <a:normAutofit lnSpcReduction="10000"/>
          </a:bodyPr>
          <a:lstStyle/>
          <a:p>
            <a:pPr>
              <a:lnSpc>
                <a:spcPct val="80000"/>
              </a:lnSpc>
            </a:pPr>
            <a:r>
              <a:rPr lang="fi-FI" altLang="en-US" sz="3200"/>
              <a:t>Testausta voi lähteä tekemään ja kehittämään mistä tahansa tilanteesta</a:t>
            </a:r>
          </a:p>
          <a:p>
            <a:pPr>
              <a:lnSpc>
                <a:spcPct val="80000"/>
              </a:lnSpc>
            </a:pPr>
            <a:r>
              <a:rPr lang="fi-FI" altLang="en-US" sz="3200"/>
              <a:t>Tilanteen monipuolinen tunteminen auttaa valitsemaan oikeat keinot</a:t>
            </a:r>
          </a:p>
          <a:p>
            <a:pPr>
              <a:lnSpc>
                <a:spcPct val="80000"/>
              </a:lnSpc>
            </a:pPr>
            <a:r>
              <a:rPr lang="fi-FI" altLang="en-US" sz="3200"/>
              <a:t>Nykypäivän haastavissa ympäristöissä tarvitaan monenlaisia lähestymistapoja – ei yhtä ”tee näin” keittokirjaa</a:t>
            </a:r>
          </a:p>
          <a:p>
            <a:pPr lvl="1">
              <a:lnSpc>
                <a:spcPct val="80000"/>
              </a:lnSpc>
            </a:pPr>
            <a:r>
              <a:rPr lang="fi-FI" altLang="en-US" sz="2800"/>
              <a:t>Kehittämisen mallit antavat jäsennyksen monimutkaiseen kokonaisuuteen</a:t>
            </a:r>
          </a:p>
          <a:p>
            <a:pPr>
              <a:lnSpc>
                <a:spcPct val="80000"/>
              </a:lnSpc>
            </a:pPr>
            <a:r>
              <a:rPr lang="fi-FI" altLang="en-US" sz="3200"/>
              <a:t>Paljon kehitettävää – priorisoi!</a:t>
            </a:r>
          </a:p>
          <a:p>
            <a:pPr>
              <a:lnSpc>
                <a:spcPct val="80000"/>
              </a:lnSpc>
            </a:pPr>
            <a:r>
              <a:rPr lang="fi-FI" altLang="en-US" sz="3200"/>
              <a:t>Muutoksen aikaansaaminen vaatii työtä. </a:t>
            </a:r>
          </a:p>
        </p:txBody>
      </p:sp>
      <p:sp>
        <p:nvSpPr>
          <p:cNvPr id="2" name="Date Placeholder 3">
            <a:extLst>
              <a:ext uri="{FF2B5EF4-FFF2-40B4-BE49-F238E27FC236}">
                <a16:creationId xmlns:a16="http://schemas.microsoft.com/office/drawing/2014/main" id="{0F3CF422-045A-5FA0-B1FA-26CAFC7E2151}"/>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a:extLst>
              <a:ext uri="{FF2B5EF4-FFF2-40B4-BE49-F238E27FC236}">
                <a16:creationId xmlns:a16="http://schemas.microsoft.com/office/drawing/2014/main" id="{30AE3D9E-9B12-735B-C7CC-09CA65E45F6C}"/>
              </a:ext>
            </a:extLst>
          </p:cNvPr>
          <p:cNvSpPr>
            <a:spLocks noGrp="1" noChangeArrowheads="1"/>
          </p:cNvSpPr>
          <p:nvPr>
            <p:ph type="title"/>
          </p:nvPr>
        </p:nvSpPr>
        <p:spPr/>
        <p:txBody>
          <a:bodyPr/>
          <a:lstStyle/>
          <a:p>
            <a:r>
              <a:rPr lang="fi-FI" altLang="en-US"/>
              <a:t>Hyviä testaustiedon lähteitä verkossa</a:t>
            </a:r>
          </a:p>
        </p:txBody>
      </p:sp>
      <p:sp>
        <p:nvSpPr>
          <p:cNvPr id="20483" name="Rectangle 3">
            <a:extLst>
              <a:ext uri="{FF2B5EF4-FFF2-40B4-BE49-F238E27FC236}">
                <a16:creationId xmlns:a16="http://schemas.microsoft.com/office/drawing/2014/main" id="{2736F5FE-72F5-05C1-C2E0-314488FFFAF6}"/>
              </a:ext>
            </a:extLst>
          </p:cNvPr>
          <p:cNvSpPr>
            <a:spLocks noGrp="1" noChangeArrowheads="1"/>
          </p:cNvSpPr>
          <p:nvPr>
            <p:ph idx="1"/>
          </p:nvPr>
        </p:nvSpPr>
        <p:spPr/>
        <p:txBody>
          <a:bodyPr>
            <a:normAutofit fontScale="92500" lnSpcReduction="10000"/>
          </a:bodyPr>
          <a:lstStyle/>
          <a:p>
            <a:pPr>
              <a:lnSpc>
                <a:spcPct val="80000"/>
              </a:lnSpc>
            </a:pPr>
            <a:r>
              <a:rPr lang="fi-FI" altLang="en-US" sz="1600"/>
              <a:t>Stickyminds – Forum for testing</a:t>
            </a:r>
          </a:p>
          <a:p>
            <a:pPr lvl="1">
              <a:lnSpc>
                <a:spcPct val="80000"/>
              </a:lnSpc>
            </a:pPr>
            <a:r>
              <a:rPr lang="fi-FI" altLang="en-US" sz="1400">
                <a:hlinkClick r:id="rId2"/>
              </a:rPr>
              <a:t>http://www.stickyminds.com/</a:t>
            </a:r>
            <a:endParaRPr lang="fi-FI" altLang="en-US" sz="1400"/>
          </a:p>
          <a:p>
            <a:pPr>
              <a:lnSpc>
                <a:spcPct val="80000"/>
              </a:lnSpc>
            </a:pPr>
            <a:r>
              <a:rPr lang="fi-FI" altLang="en-US" sz="1600"/>
              <a:t>”Better Software”-lehti, ilmestyi ennen nimellä ”Software Testing and Quality Engineering”</a:t>
            </a:r>
          </a:p>
          <a:p>
            <a:pPr lvl="1">
              <a:lnSpc>
                <a:spcPct val="80000"/>
              </a:lnSpc>
            </a:pPr>
            <a:r>
              <a:rPr lang="fi-FI" altLang="en-US" sz="1400">
                <a:hlinkClick r:id="rId3"/>
              </a:rPr>
              <a:t>http://www.bettersoftware.com/</a:t>
            </a:r>
            <a:endParaRPr lang="fi-FI" altLang="en-US" sz="1400"/>
          </a:p>
          <a:p>
            <a:pPr>
              <a:lnSpc>
                <a:spcPct val="80000"/>
              </a:lnSpc>
            </a:pPr>
            <a:r>
              <a:rPr lang="fi-FI" altLang="en-US" sz="1600"/>
              <a:t>Cem Kaner’s website</a:t>
            </a:r>
          </a:p>
          <a:p>
            <a:pPr lvl="1">
              <a:lnSpc>
                <a:spcPct val="80000"/>
              </a:lnSpc>
            </a:pPr>
            <a:r>
              <a:rPr lang="fi-FI" altLang="en-US" sz="1400">
                <a:hlinkClick r:id="rId4"/>
              </a:rPr>
              <a:t>http://www.kaner.com/</a:t>
            </a:r>
            <a:endParaRPr lang="fi-FI" altLang="en-US" sz="1400"/>
          </a:p>
          <a:p>
            <a:pPr>
              <a:lnSpc>
                <a:spcPct val="80000"/>
              </a:lnSpc>
            </a:pPr>
            <a:r>
              <a:rPr lang="fi-FI" altLang="en-US" sz="1600"/>
              <a:t>James Bach’s website</a:t>
            </a:r>
          </a:p>
          <a:p>
            <a:pPr lvl="1">
              <a:lnSpc>
                <a:spcPct val="80000"/>
              </a:lnSpc>
            </a:pPr>
            <a:r>
              <a:rPr lang="fi-FI" altLang="en-US" sz="1400">
                <a:hlinkClick r:id="rId5"/>
              </a:rPr>
              <a:t>http://www.satisfice.com/</a:t>
            </a:r>
            <a:endParaRPr lang="fi-FI" altLang="en-US" sz="1400"/>
          </a:p>
          <a:p>
            <a:pPr>
              <a:lnSpc>
                <a:spcPct val="80000"/>
              </a:lnSpc>
            </a:pPr>
            <a:r>
              <a:rPr lang="fi-FI" altLang="en-US" sz="1600"/>
              <a:t>Rex Black’s website</a:t>
            </a:r>
          </a:p>
          <a:p>
            <a:pPr lvl="1">
              <a:lnSpc>
                <a:spcPct val="80000"/>
              </a:lnSpc>
            </a:pPr>
            <a:r>
              <a:rPr lang="fi-FI" altLang="en-US" sz="1400">
                <a:hlinkClick r:id="rId6"/>
              </a:rPr>
              <a:t>http://www.rexblackconsulting.com/</a:t>
            </a:r>
            <a:endParaRPr lang="fi-FI" altLang="en-US" sz="1400"/>
          </a:p>
          <a:p>
            <a:pPr>
              <a:lnSpc>
                <a:spcPct val="80000"/>
              </a:lnSpc>
            </a:pPr>
            <a:r>
              <a:rPr lang="fi-FI" altLang="en-US" sz="1600"/>
              <a:t>Karl Wiegers website</a:t>
            </a:r>
          </a:p>
          <a:p>
            <a:pPr lvl="1">
              <a:lnSpc>
                <a:spcPct val="80000"/>
              </a:lnSpc>
            </a:pPr>
            <a:r>
              <a:rPr lang="fi-FI" altLang="en-US" sz="1400">
                <a:hlinkClick r:id="rId7"/>
              </a:rPr>
              <a:t>http://www.processimpact.com/</a:t>
            </a:r>
            <a:endParaRPr lang="fi-FI" altLang="en-US" sz="1400"/>
          </a:p>
          <a:p>
            <a:pPr>
              <a:lnSpc>
                <a:spcPct val="80000"/>
              </a:lnSpc>
            </a:pPr>
            <a:r>
              <a:rPr lang="fi-FI" altLang="en-US" sz="1600"/>
              <a:t>Tulevaisuudessa suomenkielistä materiaalia</a:t>
            </a:r>
          </a:p>
          <a:p>
            <a:pPr lvl="1">
              <a:lnSpc>
                <a:spcPct val="80000"/>
              </a:lnSpc>
            </a:pPr>
            <a:r>
              <a:rPr lang="fi-FI" altLang="en-US" sz="1400">
                <a:hlinkClick r:id="rId8"/>
              </a:rPr>
              <a:t>http://www.testauskirja.com</a:t>
            </a:r>
            <a:endParaRPr lang="fi-FI" altLang="en-US" sz="1400"/>
          </a:p>
          <a:p>
            <a:pPr>
              <a:lnSpc>
                <a:spcPct val="80000"/>
              </a:lnSpc>
            </a:pPr>
            <a:r>
              <a:rPr lang="fi-FI" altLang="en-US" sz="1600"/>
              <a:t>Testauksen sertifiointia</a:t>
            </a:r>
          </a:p>
          <a:p>
            <a:pPr lvl="1">
              <a:lnSpc>
                <a:spcPct val="80000"/>
              </a:lnSpc>
            </a:pPr>
            <a:r>
              <a:rPr lang="fi-FI" altLang="en-US" sz="1400">
                <a:hlinkClick r:id="rId9"/>
              </a:rPr>
              <a:t>http://www.bcs.org.uk/iseb</a:t>
            </a:r>
            <a:r>
              <a:rPr lang="fi-FI" altLang="en-US" sz="1400"/>
              <a:t>/</a:t>
            </a:r>
          </a:p>
          <a:p>
            <a:pPr lvl="1">
              <a:lnSpc>
                <a:spcPct val="80000"/>
              </a:lnSpc>
            </a:pPr>
            <a:r>
              <a:rPr lang="fi-FI" altLang="en-US" sz="1400">
                <a:hlinkClick r:id="rId10"/>
              </a:rPr>
              <a:t>http://www.istqb.org/</a:t>
            </a:r>
            <a:endParaRPr lang="fi-FI" altLang="en-US" sz="1400"/>
          </a:p>
          <a:p>
            <a:pPr lvl="1">
              <a:lnSpc>
                <a:spcPct val="80000"/>
              </a:lnSpc>
            </a:pPr>
            <a:endParaRPr lang="fi-FI" altLang="en-US" sz="1400"/>
          </a:p>
        </p:txBody>
      </p:sp>
      <p:sp>
        <p:nvSpPr>
          <p:cNvPr id="20484" name="Rectangle 4">
            <a:extLst>
              <a:ext uri="{FF2B5EF4-FFF2-40B4-BE49-F238E27FC236}">
                <a16:creationId xmlns:a16="http://schemas.microsoft.com/office/drawing/2014/main" id="{312C20AC-84BB-F771-9BF1-4DA553E3E4C9}"/>
              </a:ext>
            </a:extLst>
          </p:cNvPr>
          <p:cNvSpPr>
            <a:spLocks noGrp="1" noChangeArrowheads="1"/>
          </p:cNvSpPr>
          <p:nvPr>
            <p:ph idx="10"/>
          </p:nvPr>
        </p:nvSpPr>
        <p:spPr/>
        <p:txBody>
          <a:bodyPr/>
          <a:lstStyle/>
          <a:p>
            <a:pPr>
              <a:lnSpc>
                <a:spcPct val="80000"/>
              </a:lnSpc>
            </a:pPr>
            <a:r>
              <a:rPr lang="fi-FI" altLang="en-US" sz="1600"/>
              <a:t>Software Testing Hotlist</a:t>
            </a:r>
          </a:p>
          <a:p>
            <a:pPr lvl="1">
              <a:lnSpc>
                <a:spcPct val="80000"/>
              </a:lnSpc>
            </a:pPr>
            <a:r>
              <a:rPr lang="fi-FI" altLang="en-US" sz="1400">
                <a:hlinkClick r:id="rId11"/>
              </a:rPr>
              <a:t>http://www.io.com/~wazmo/qa/#test_tools</a:t>
            </a:r>
            <a:r>
              <a:rPr lang="fi-FI" altLang="en-US" sz="1400"/>
              <a:t> </a:t>
            </a:r>
          </a:p>
          <a:p>
            <a:pPr>
              <a:lnSpc>
                <a:spcPct val="80000"/>
              </a:lnSpc>
            </a:pPr>
            <a:r>
              <a:rPr lang="fi-FI" altLang="en-US" sz="1600"/>
              <a:t>Brian Marick’s Website</a:t>
            </a:r>
          </a:p>
          <a:p>
            <a:pPr lvl="1">
              <a:lnSpc>
                <a:spcPct val="80000"/>
              </a:lnSpc>
            </a:pPr>
            <a:r>
              <a:rPr lang="fi-FI" altLang="en-US" sz="1400">
                <a:hlinkClick r:id="rId12"/>
              </a:rPr>
              <a:t>http://www.testing.com/</a:t>
            </a:r>
            <a:endParaRPr lang="fi-FI" altLang="en-US" sz="1400"/>
          </a:p>
          <a:p>
            <a:pPr>
              <a:lnSpc>
                <a:spcPct val="80000"/>
              </a:lnSpc>
            </a:pPr>
            <a:r>
              <a:rPr lang="fi-FI" altLang="en-US" sz="1600"/>
              <a:t>Bret Pettichord’s Website</a:t>
            </a:r>
          </a:p>
          <a:p>
            <a:pPr lvl="1">
              <a:lnSpc>
                <a:spcPct val="80000"/>
              </a:lnSpc>
            </a:pPr>
            <a:r>
              <a:rPr lang="fi-FI" altLang="en-US" sz="1400">
                <a:hlinkClick r:id="rId13"/>
              </a:rPr>
              <a:t>http://www.pettichord.com/</a:t>
            </a:r>
            <a:endParaRPr lang="fi-FI" altLang="en-US" sz="1400"/>
          </a:p>
          <a:p>
            <a:pPr>
              <a:lnSpc>
                <a:spcPct val="80000"/>
              </a:lnSpc>
            </a:pPr>
            <a:r>
              <a:rPr lang="fi-FI" altLang="en-US" sz="1600"/>
              <a:t>TestingEducation Promotion site</a:t>
            </a:r>
          </a:p>
          <a:p>
            <a:pPr lvl="1">
              <a:lnSpc>
                <a:spcPct val="80000"/>
              </a:lnSpc>
            </a:pPr>
            <a:r>
              <a:rPr lang="fi-FI" altLang="en-US" sz="1400">
                <a:hlinkClick r:id="rId14"/>
              </a:rPr>
              <a:t>http://www.testingeducation.org/</a:t>
            </a:r>
            <a:endParaRPr lang="fi-FI" altLang="en-US" sz="1400"/>
          </a:p>
          <a:p>
            <a:pPr>
              <a:lnSpc>
                <a:spcPct val="80000"/>
              </a:lnSpc>
            </a:pPr>
            <a:r>
              <a:rPr lang="fi-FI" altLang="en-US" sz="1600"/>
              <a:t>Suomalainen testauskerho</a:t>
            </a:r>
          </a:p>
          <a:p>
            <a:pPr lvl="1">
              <a:lnSpc>
                <a:spcPct val="80000"/>
              </a:lnSpc>
            </a:pPr>
            <a:r>
              <a:rPr lang="fi-FI" altLang="en-US" sz="1400">
                <a:hlinkClick r:id="rId15"/>
              </a:rPr>
              <a:t>http://www.pcuf.fi/sytyke/kerhot/testaus/</a:t>
            </a:r>
            <a:r>
              <a:rPr lang="fi-FI" altLang="en-US" sz="1400"/>
              <a:t> </a:t>
            </a:r>
          </a:p>
          <a:p>
            <a:pPr>
              <a:lnSpc>
                <a:spcPct val="80000"/>
              </a:lnSpc>
            </a:pPr>
            <a:r>
              <a:rPr lang="fi-FI" altLang="en-US" sz="1600"/>
              <a:t>Suomalainen testaajien keskusteluryhmä</a:t>
            </a:r>
          </a:p>
          <a:p>
            <a:pPr lvl="1">
              <a:lnSpc>
                <a:spcPct val="80000"/>
              </a:lnSpc>
            </a:pPr>
            <a:r>
              <a:rPr lang="fi-FI" altLang="en-US" sz="1400">
                <a:hlinkClick r:id="rId16"/>
              </a:rPr>
              <a:t>http://groups.yahoo.com/groups/fi-testaus/</a:t>
            </a:r>
            <a:endParaRPr lang="fi-FI" altLang="en-US" sz="1400"/>
          </a:p>
          <a:p>
            <a:pPr lvl="1">
              <a:lnSpc>
                <a:spcPct val="80000"/>
              </a:lnSpc>
            </a:pPr>
            <a:endParaRPr lang="fi-FI" altLang="en-US" sz="1400"/>
          </a:p>
          <a:p>
            <a:pPr>
              <a:lnSpc>
                <a:spcPct val="80000"/>
              </a:lnSpc>
            </a:pPr>
            <a:endParaRPr lang="fi-FI" altLang="en-US" sz="1600"/>
          </a:p>
        </p:txBody>
      </p:sp>
      <p:sp>
        <p:nvSpPr>
          <p:cNvPr id="2" name="Date Placeholder 4">
            <a:extLst>
              <a:ext uri="{FF2B5EF4-FFF2-40B4-BE49-F238E27FC236}">
                <a16:creationId xmlns:a16="http://schemas.microsoft.com/office/drawing/2014/main" id="{27A56B28-3F13-4966-A8D2-46BB028DC0BF}"/>
              </a:ext>
            </a:extLst>
          </p:cNvPr>
          <p:cNvSpPr>
            <a:spLocks noGrp="1"/>
          </p:cNvSpPr>
          <p:nvPr>
            <p:ph type="dt" sz="half" idx="4294967295"/>
          </p:nvPr>
        </p:nvSpPr>
        <p:spPr>
          <a:xfrm>
            <a:off x="0" y="0"/>
            <a:ext cx="0" cy="0"/>
          </a:xfrm>
        </p:spPr>
        <p:txBody>
          <a:bodyPr/>
          <a:lstStyle/>
          <a:p>
            <a:r>
              <a:rPr lang="fi-FI" altLang="en-US"/>
              <a:t> </a:t>
            </a:r>
            <a:endParaRPr lang="en-US"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181" name="Rectangle 5">
            <a:extLst>
              <a:ext uri="{FF2B5EF4-FFF2-40B4-BE49-F238E27FC236}">
                <a16:creationId xmlns:a16="http://schemas.microsoft.com/office/drawing/2014/main" id="{ADD71694-65DD-B96A-CB0C-70D4E94A09C2}"/>
              </a:ext>
            </a:extLst>
          </p:cNvPr>
          <p:cNvSpPr>
            <a:spLocks noChangeArrowheads="1"/>
          </p:cNvSpPr>
          <p:nvPr/>
        </p:nvSpPr>
        <p:spPr bwMode="black">
          <a:xfrm>
            <a:off x="2833688" y="1878800"/>
            <a:ext cx="1706150" cy="3423450"/>
          </a:xfrm>
          <a:prstGeom prst="rect">
            <a:avLst/>
          </a:prstGeom>
          <a:solidFill>
            <a:schemeClr val="accent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90000" bIns="46800" anchor="ctr">
            <a:spAutoFit/>
          </a:bodyPr>
          <a:lstStyle/>
          <a:p>
            <a:endParaRPr lang="en-US"/>
          </a:p>
        </p:txBody>
      </p:sp>
      <p:sp>
        <p:nvSpPr>
          <p:cNvPr id="178182" name="Rectangle 6">
            <a:extLst>
              <a:ext uri="{FF2B5EF4-FFF2-40B4-BE49-F238E27FC236}">
                <a16:creationId xmlns:a16="http://schemas.microsoft.com/office/drawing/2014/main" id="{C9323660-E08C-6795-45DB-DBA65CA5650D}"/>
              </a:ext>
            </a:extLst>
          </p:cNvPr>
          <p:cNvSpPr>
            <a:spLocks noChangeArrowheads="1"/>
          </p:cNvSpPr>
          <p:nvPr/>
        </p:nvSpPr>
        <p:spPr bwMode="black">
          <a:xfrm>
            <a:off x="4601571" y="1872214"/>
            <a:ext cx="1584739" cy="3393520"/>
          </a:xfrm>
          <a:prstGeom prst="rect">
            <a:avLst/>
          </a:prstGeom>
          <a:solidFill>
            <a:schemeClr val="fo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90000" bIns="46800" anchor="ctr">
            <a:spAutoFit/>
          </a:bodyPr>
          <a:lstStyle/>
          <a:p>
            <a:endParaRPr lang="en-US"/>
          </a:p>
        </p:txBody>
      </p:sp>
      <p:sp>
        <p:nvSpPr>
          <p:cNvPr id="178183" name="Rectangle 7">
            <a:extLst>
              <a:ext uri="{FF2B5EF4-FFF2-40B4-BE49-F238E27FC236}">
                <a16:creationId xmlns:a16="http://schemas.microsoft.com/office/drawing/2014/main" id="{2382C4BB-3095-5413-2190-8261F770B6AF}"/>
              </a:ext>
            </a:extLst>
          </p:cNvPr>
          <p:cNvSpPr>
            <a:spLocks noChangeArrowheads="1"/>
          </p:cNvSpPr>
          <p:nvPr/>
        </p:nvSpPr>
        <p:spPr bwMode="black">
          <a:xfrm>
            <a:off x="6261509" y="1872213"/>
            <a:ext cx="1614078" cy="3393518"/>
          </a:xfrm>
          <a:prstGeom prst="rect">
            <a:avLst/>
          </a:prstGeom>
          <a:solidFill>
            <a:schemeClr val="accent1"/>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90000" bIns="46800" anchor="ctr">
            <a:spAutoFit/>
          </a:bodyPr>
          <a:lstStyle/>
          <a:p>
            <a:endParaRPr lang="en-US"/>
          </a:p>
        </p:txBody>
      </p:sp>
      <p:sp>
        <p:nvSpPr>
          <p:cNvPr id="178184" name="Rectangle 8">
            <a:extLst>
              <a:ext uri="{FF2B5EF4-FFF2-40B4-BE49-F238E27FC236}">
                <a16:creationId xmlns:a16="http://schemas.microsoft.com/office/drawing/2014/main" id="{BB8F8A80-871C-8199-3E8E-0FCA912D35CB}"/>
              </a:ext>
            </a:extLst>
          </p:cNvPr>
          <p:cNvSpPr>
            <a:spLocks noChangeArrowheads="1"/>
          </p:cNvSpPr>
          <p:nvPr/>
        </p:nvSpPr>
        <p:spPr bwMode="black">
          <a:xfrm>
            <a:off x="7915867" y="1885356"/>
            <a:ext cx="1646230" cy="3416894"/>
          </a:xfrm>
          <a:prstGeom prst="rect">
            <a:avLst/>
          </a:prstGeom>
          <a:solidFill>
            <a:schemeClr val="hlink"/>
          </a:solidFill>
          <a:ln>
            <a:noFill/>
          </a:ln>
          <a:effectLst/>
          <a:extLs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90000" bIns="46800" anchor="ctr">
            <a:spAutoFit/>
          </a:bodyPr>
          <a:lstStyle/>
          <a:p>
            <a:endParaRPr lang="en-US"/>
          </a:p>
        </p:txBody>
      </p:sp>
      <p:sp>
        <p:nvSpPr>
          <p:cNvPr id="2" name="Date Placeholder 2">
            <a:extLst>
              <a:ext uri="{FF2B5EF4-FFF2-40B4-BE49-F238E27FC236}">
                <a16:creationId xmlns:a16="http://schemas.microsoft.com/office/drawing/2014/main" id="{CC39A5B8-482E-08C2-C5BA-27CCD52370A2}"/>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178178" name="Rectangle 2">
            <a:extLst>
              <a:ext uri="{FF2B5EF4-FFF2-40B4-BE49-F238E27FC236}">
                <a16:creationId xmlns:a16="http://schemas.microsoft.com/office/drawing/2014/main" id="{702F2195-2DD8-C681-F1CE-A7EB77624BBC}"/>
              </a:ext>
            </a:extLst>
          </p:cNvPr>
          <p:cNvSpPr>
            <a:spLocks noGrp="1" noChangeArrowheads="1"/>
          </p:cNvSpPr>
          <p:nvPr>
            <p:ph type="title"/>
          </p:nvPr>
        </p:nvSpPr>
        <p:spPr/>
        <p:txBody>
          <a:bodyPr/>
          <a:lstStyle/>
          <a:p>
            <a:r>
              <a:rPr lang="fi-FI" altLang="en-US" dirty="0"/>
              <a:t>Aika ja raha</a:t>
            </a:r>
            <a:endParaRPr lang="en-US" altLang="en-US" dirty="0"/>
          </a:p>
        </p:txBody>
      </p:sp>
      <p:sp>
        <p:nvSpPr>
          <p:cNvPr id="178179" name="Rectangle 3">
            <a:extLst>
              <a:ext uri="{FF2B5EF4-FFF2-40B4-BE49-F238E27FC236}">
                <a16:creationId xmlns:a16="http://schemas.microsoft.com/office/drawing/2014/main" id="{250BC414-8205-74FD-5C4A-589DE6932C26}"/>
              </a:ext>
            </a:extLst>
          </p:cNvPr>
          <p:cNvSpPr>
            <a:spLocks noChangeArrowheads="1"/>
          </p:cNvSpPr>
          <p:nvPr/>
        </p:nvSpPr>
        <p:spPr bwMode="black">
          <a:xfrm>
            <a:off x="2776152" y="5496919"/>
            <a:ext cx="6970712" cy="788576"/>
          </a:xfrm>
          <a:prstGeom prst="rect">
            <a:avLst/>
          </a:prstGeom>
          <a:solidFill>
            <a:schemeClr val="bg1"/>
          </a:solidFill>
          <a:ln w="12700">
            <a:solidFill>
              <a:schemeClr val="tx1"/>
            </a:solidFill>
            <a:miter lim="800000"/>
            <a:headEnd/>
            <a:tailEnd/>
          </a:ln>
          <a:effectLst>
            <a:outerShdw dist="107763" dir="18900000" algn="ctr" rotWithShape="0">
              <a:schemeClr val="bg2">
                <a:alpha val="50000"/>
              </a:schemeClr>
            </a:outerShdw>
          </a:effectLst>
        </p:spPr>
        <p:txBody>
          <a:bodyPr lIns="0" tIns="0" rIns="90000" bIns="46800" anchor="ctr"/>
          <a:lstStyle/>
          <a:p>
            <a:pPr algn="ctr"/>
            <a:r>
              <a:rPr lang="fi-FI" altLang="en-US" sz="2000" dirty="0"/>
              <a:t>Osin itse aiheutettua: virheen kustannuksen kertautuminen johtuu siitä että on luotu mekanismit, joilla löytäminen on myöhään</a:t>
            </a:r>
            <a:endParaRPr lang="en-US" altLang="en-US" sz="2000" dirty="0"/>
          </a:p>
        </p:txBody>
      </p:sp>
      <p:sp>
        <p:nvSpPr>
          <p:cNvPr id="178180" name="Text Box 4">
            <a:extLst>
              <a:ext uri="{FF2B5EF4-FFF2-40B4-BE49-F238E27FC236}">
                <a16:creationId xmlns:a16="http://schemas.microsoft.com/office/drawing/2014/main" id="{1DBE3B87-1180-8152-C393-F78D7C867412}"/>
              </a:ext>
            </a:extLst>
          </p:cNvPr>
          <p:cNvSpPr txBox="1">
            <a:spLocks noChangeArrowheads="1"/>
          </p:cNvSpPr>
          <p:nvPr/>
        </p:nvSpPr>
        <p:spPr bwMode="black">
          <a:xfrm>
            <a:off x="1992314" y="1457325"/>
            <a:ext cx="1190625" cy="324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a:t>€</a:t>
            </a:r>
            <a:endParaRPr lang="en-US" altLang="en-US"/>
          </a:p>
        </p:txBody>
      </p:sp>
      <p:grpSp>
        <p:nvGrpSpPr>
          <p:cNvPr id="178185" name="Group 9">
            <a:extLst>
              <a:ext uri="{FF2B5EF4-FFF2-40B4-BE49-F238E27FC236}">
                <a16:creationId xmlns:a16="http://schemas.microsoft.com/office/drawing/2014/main" id="{3C0D14C0-8FC3-46CC-9103-C9D9890A6979}"/>
              </a:ext>
            </a:extLst>
          </p:cNvPr>
          <p:cNvGrpSpPr>
            <a:grpSpLocks/>
          </p:cNvGrpSpPr>
          <p:nvPr/>
        </p:nvGrpSpPr>
        <p:grpSpPr bwMode="auto">
          <a:xfrm>
            <a:off x="2833688" y="1457324"/>
            <a:ext cx="6934200" cy="3844925"/>
            <a:chOff x="749" y="890"/>
            <a:chExt cx="4490" cy="2858"/>
          </a:xfrm>
        </p:grpSpPr>
        <p:sp>
          <p:nvSpPr>
            <p:cNvPr id="178186" name="Line 10">
              <a:extLst>
                <a:ext uri="{FF2B5EF4-FFF2-40B4-BE49-F238E27FC236}">
                  <a16:creationId xmlns:a16="http://schemas.microsoft.com/office/drawing/2014/main" id="{3E011636-408D-B04D-3D8A-5CC020F2A5C1}"/>
                </a:ext>
              </a:extLst>
            </p:cNvPr>
            <p:cNvSpPr>
              <a:spLocks noChangeShapeType="1"/>
            </p:cNvSpPr>
            <p:nvPr/>
          </p:nvSpPr>
          <p:spPr bwMode="black">
            <a:xfrm flipV="1">
              <a:off x="749" y="890"/>
              <a:ext cx="0" cy="2858"/>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endParaRPr lang="en-US"/>
            </a:p>
          </p:txBody>
        </p:sp>
        <p:sp>
          <p:nvSpPr>
            <p:cNvPr id="178187" name="Line 11">
              <a:extLst>
                <a:ext uri="{FF2B5EF4-FFF2-40B4-BE49-F238E27FC236}">
                  <a16:creationId xmlns:a16="http://schemas.microsoft.com/office/drawing/2014/main" id="{08E50C34-61E0-9CB8-0B57-82B8A4516C4F}"/>
                </a:ext>
              </a:extLst>
            </p:cNvPr>
            <p:cNvSpPr>
              <a:spLocks noChangeShapeType="1"/>
            </p:cNvSpPr>
            <p:nvPr/>
          </p:nvSpPr>
          <p:spPr bwMode="black">
            <a:xfrm>
              <a:off x="749" y="3748"/>
              <a:ext cx="4490" cy="0"/>
            </a:xfrm>
            <a:prstGeom prst="line">
              <a:avLst/>
            </a:prstGeom>
            <a:noFill/>
            <a:ln w="38100">
              <a:solidFill>
                <a:schemeClr val="tx1"/>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endParaRPr lang="en-US"/>
            </a:p>
          </p:txBody>
        </p:sp>
      </p:grpSp>
      <p:sp>
        <p:nvSpPr>
          <p:cNvPr id="178188" name="Text Box 12">
            <a:extLst>
              <a:ext uri="{FF2B5EF4-FFF2-40B4-BE49-F238E27FC236}">
                <a16:creationId xmlns:a16="http://schemas.microsoft.com/office/drawing/2014/main" id="{764501C6-205E-F934-81AA-E1EB458528C4}"/>
              </a:ext>
            </a:extLst>
          </p:cNvPr>
          <p:cNvSpPr txBox="1">
            <a:spLocks noChangeArrowheads="1"/>
          </p:cNvSpPr>
          <p:nvPr/>
        </p:nvSpPr>
        <p:spPr bwMode="black">
          <a:xfrm rot="16200000">
            <a:off x="2563813" y="3191465"/>
            <a:ext cx="2071688" cy="324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a:t>Vaatimukset</a:t>
            </a:r>
            <a:endParaRPr lang="en-US" altLang="en-US"/>
          </a:p>
        </p:txBody>
      </p:sp>
      <p:sp>
        <p:nvSpPr>
          <p:cNvPr id="178189" name="Text Box 13">
            <a:extLst>
              <a:ext uri="{FF2B5EF4-FFF2-40B4-BE49-F238E27FC236}">
                <a16:creationId xmlns:a16="http://schemas.microsoft.com/office/drawing/2014/main" id="{58F0A5E5-D072-E780-7554-B9AA4C33C704}"/>
              </a:ext>
            </a:extLst>
          </p:cNvPr>
          <p:cNvSpPr txBox="1">
            <a:spLocks noChangeArrowheads="1"/>
          </p:cNvSpPr>
          <p:nvPr/>
        </p:nvSpPr>
        <p:spPr bwMode="black">
          <a:xfrm rot="16200000">
            <a:off x="4333875" y="3121616"/>
            <a:ext cx="2071688" cy="324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a:t>Toteutus</a:t>
            </a:r>
            <a:endParaRPr lang="en-US" altLang="en-US"/>
          </a:p>
        </p:txBody>
      </p:sp>
      <p:sp>
        <p:nvSpPr>
          <p:cNvPr id="178190" name="Text Box 14">
            <a:extLst>
              <a:ext uri="{FF2B5EF4-FFF2-40B4-BE49-F238E27FC236}">
                <a16:creationId xmlns:a16="http://schemas.microsoft.com/office/drawing/2014/main" id="{8C5C1E5F-E4D7-8F1D-92E5-2D4E1B9F6AA9}"/>
              </a:ext>
            </a:extLst>
          </p:cNvPr>
          <p:cNvSpPr txBox="1">
            <a:spLocks noChangeArrowheads="1"/>
          </p:cNvSpPr>
          <p:nvPr/>
        </p:nvSpPr>
        <p:spPr bwMode="black">
          <a:xfrm rot="16200000">
            <a:off x="6015039" y="3174003"/>
            <a:ext cx="2071687" cy="324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a:t>Testaus</a:t>
            </a:r>
            <a:endParaRPr lang="en-US" altLang="en-US"/>
          </a:p>
        </p:txBody>
      </p:sp>
      <p:sp>
        <p:nvSpPr>
          <p:cNvPr id="178191" name="Text Box 15">
            <a:extLst>
              <a:ext uri="{FF2B5EF4-FFF2-40B4-BE49-F238E27FC236}">
                <a16:creationId xmlns:a16="http://schemas.microsoft.com/office/drawing/2014/main" id="{5EF72BB1-3CF1-03B5-C4C1-A9C86C43EB99}"/>
              </a:ext>
            </a:extLst>
          </p:cNvPr>
          <p:cNvSpPr txBox="1">
            <a:spLocks noChangeArrowheads="1"/>
          </p:cNvSpPr>
          <p:nvPr/>
        </p:nvSpPr>
        <p:spPr bwMode="black">
          <a:xfrm rot="16200000">
            <a:off x="7696200" y="3188291"/>
            <a:ext cx="2071688" cy="324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dirty="0">
                <a:solidFill>
                  <a:schemeClr val="bg1"/>
                </a:solidFill>
              </a:rPr>
              <a:t>Tuotanto</a:t>
            </a:r>
            <a:endParaRPr lang="en-US" altLang="en-US" dirty="0">
              <a:solidFill>
                <a:schemeClr val="bg1"/>
              </a:solidFill>
            </a:endParaRPr>
          </a:p>
        </p:txBody>
      </p:sp>
      <p:sp>
        <p:nvSpPr>
          <p:cNvPr id="178192" name="Freeform 16">
            <a:extLst>
              <a:ext uri="{FF2B5EF4-FFF2-40B4-BE49-F238E27FC236}">
                <a16:creationId xmlns:a16="http://schemas.microsoft.com/office/drawing/2014/main" id="{B5993690-CFFE-976E-0F87-46DCD4FBB9F1}"/>
              </a:ext>
            </a:extLst>
          </p:cNvPr>
          <p:cNvSpPr>
            <a:spLocks/>
          </p:cNvSpPr>
          <p:nvPr/>
        </p:nvSpPr>
        <p:spPr bwMode="black">
          <a:xfrm>
            <a:off x="2832099" y="1938743"/>
            <a:ext cx="6695075" cy="2795175"/>
          </a:xfrm>
          <a:custGeom>
            <a:avLst/>
            <a:gdLst>
              <a:gd name="T0" fmla="*/ 0 w 4309"/>
              <a:gd name="T1" fmla="*/ 2223 h 2223"/>
              <a:gd name="T2" fmla="*/ 953 w 4309"/>
              <a:gd name="T3" fmla="*/ 2132 h 2223"/>
              <a:gd name="T4" fmla="*/ 2132 w 4309"/>
              <a:gd name="T5" fmla="*/ 1905 h 2223"/>
              <a:gd name="T6" fmla="*/ 3221 w 4309"/>
              <a:gd name="T7" fmla="*/ 1361 h 2223"/>
              <a:gd name="T8" fmla="*/ 4309 w 4309"/>
              <a:gd name="T9" fmla="*/ 0 h 2223"/>
            </a:gdLst>
            <a:ahLst/>
            <a:cxnLst>
              <a:cxn ang="0">
                <a:pos x="T0" y="T1"/>
              </a:cxn>
              <a:cxn ang="0">
                <a:pos x="T2" y="T3"/>
              </a:cxn>
              <a:cxn ang="0">
                <a:pos x="T4" y="T5"/>
              </a:cxn>
              <a:cxn ang="0">
                <a:pos x="T6" y="T7"/>
              </a:cxn>
              <a:cxn ang="0">
                <a:pos x="T8" y="T9"/>
              </a:cxn>
            </a:cxnLst>
            <a:rect l="0" t="0" r="r" b="b"/>
            <a:pathLst>
              <a:path w="4309" h="2223">
                <a:moveTo>
                  <a:pt x="0" y="2223"/>
                </a:moveTo>
                <a:cubicBezTo>
                  <a:pt x="299" y="2204"/>
                  <a:pt x="598" y="2185"/>
                  <a:pt x="953" y="2132"/>
                </a:cubicBezTo>
                <a:cubicBezTo>
                  <a:pt x="1308" y="2079"/>
                  <a:pt x="1754" y="2033"/>
                  <a:pt x="2132" y="1905"/>
                </a:cubicBezTo>
                <a:cubicBezTo>
                  <a:pt x="2510" y="1777"/>
                  <a:pt x="2858" y="1678"/>
                  <a:pt x="3221" y="1361"/>
                </a:cubicBezTo>
                <a:cubicBezTo>
                  <a:pt x="3584" y="1044"/>
                  <a:pt x="4112" y="280"/>
                  <a:pt x="4309" y="0"/>
                </a:cubicBezTo>
              </a:path>
            </a:pathLst>
          </a:custGeom>
          <a:noFill/>
          <a:ln w="38100" cap="flat" cmpd="sng">
            <a:solidFill>
              <a:srgbClr val="FF0000"/>
            </a:solidFill>
            <a:prstDash val="solid"/>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90000" bIns="46800">
            <a:spAutoFit/>
          </a:bodyPr>
          <a:lstStyle/>
          <a:p>
            <a:endParaRPr lang="en-US"/>
          </a:p>
        </p:txBody>
      </p:sp>
      <p:sp>
        <p:nvSpPr>
          <p:cNvPr id="178193" name="Text Box 17">
            <a:extLst>
              <a:ext uri="{FF2B5EF4-FFF2-40B4-BE49-F238E27FC236}">
                <a16:creationId xmlns:a16="http://schemas.microsoft.com/office/drawing/2014/main" id="{E655A41C-4D05-2E55-1C77-7B8E84824106}"/>
              </a:ext>
            </a:extLst>
          </p:cNvPr>
          <p:cNvSpPr txBox="1">
            <a:spLocks noChangeArrowheads="1"/>
          </p:cNvSpPr>
          <p:nvPr/>
        </p:nvSpPr>
        <p:spPr bwMode="black">
          <a:xfrm>
            <a:off x="7643400" y="2116540"/>
            <a:ext cx="2312987" cy="6012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dirty="0">
                <a:solidFill>
                  <a:srgbClr val="FF0000"/>
                </a:solidFill>
              </a:rPr>
              <a:t>Virhekustannus (vesiputous)</a:t>
            </a:r>
            <a:endParaRPr lang="en-US" altLang="en-US" dirty="0">
              <a:solidFill>
                <a:srgbClr val="FF0000"/>
              </a:solidFill>
            </a:endParaRPr>
          </a:p>
        </p:txBody>
      </p:sp>
      <p:sp>
        <p:nvSpPr>
          <p:cNvPr id="178194" name="Line 18">
            <a:extLst>
              <a:ext uri="{FF2B5EF4-FFF2-40B4-BE49-F238E27FC236}">
                <a16:creationId xmlns:a16="http://schemas.microsoft.com/office/drawing/2014/main" id="{E56465F4-995F-D40B-DFD3-0EE90DF7EA42}"/>
              </a:ext>
            </a:extLst>
          </p:cNvPr>
          <p:cNvSpPr>
            <a:spLocks noChangeShapeType="1"/>
          </p:cNvSpPr>
          <p:nvPr/>
        </p:nvSpPr>
        <p:spPr bwMode="black">
          <a:xfrm>
            <a:off x="2832100" y="4770438"/>
            <a:ext cx="6654800" cy="0"/>
          </a:xfrm>
          <a:prstGeom prst="line">
            <a:avLst/>
          </a:prstGeom>
          <a:noFill/>
          <a:ln w="38100">
            <a:solidFill>
              <a:schemeClr val="accent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endParaRPr lang="en-US"/>
          </a:p>
        </p:txBody>
      </p:sp>
      <p:sp>
        <p:nvSpPr>
          <p:cNvPr id="178195" name="Text Box 19">
            <a:extLst>
              <a:ext uri="{FF2B5EF4-FFF2-40B4-BE49-F238E27FC236}">
                <a16:creationId xmlns:a16="http://schemas.microsoft.com/office/drawing/2014/main" id="{DD269F16-014E-EF1E-1694-05C608B6A64F}"/>
              </a:ext>
            </a:extLst>
          </p:cNvPr>
          <p:cNvSpPr txBox="1">
            <a:spLocks noChangeArrowheads="1"/>
          </p:cNvSpPr>
          <p:nvPr/>
        </p:nvSpPr>
        <p:spPr bwMode="black">
          <a:xfrm>
            <a:off x="7175500" y="4452939"/>
            <a:ext cx="2311400" cy="6012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90000" bIns="46800">
            <a:spAutoFit/>
          </a:bodyPr>
          <a:lstStyle/>
          <a:p>
            <a:pPr algn="ctr">
              <a:spcBef>
                <a:spcPct val="50000"/>
              </a:spcBef>
            </a:pPr>
            <a:r>
              <a:rPr lang="fi-FI" altLang="en-US">
                <a:solidFill>
                  <a:schemeClr val="accent2"/>
                </a:solidFill>
              </a:rPr>
              <a:t>Virhekustannus (ketterät)</a:t>
            </a:r>
            <a:endParaRPr lang="en-US" altLang="en-US">
              <a:solidFill>
                <a:schemeClr val="accent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9C9D5CBF-C654-C68B-93F1-A0F256138BE2}"/>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grpSp>
        <p:nvGrpSpPr>
          <p:cNvPr id="180226" name="Group 2">
            <a:extLst>
              <a:ext uri="{FF2B5EF4-FFF2-40B4-BE49-F238E27FC236}">
                <a16:creationId xmlns:a16="http://schemas.microsoft.com/office/drawing/2014/main" id="{0B8694BB-A64C-461A-AEB8-71382CE64C48}"/>
              </a:ext>
            </a:extLst>
          </p:cNvPr>
          <p:cNvGrpSpPr>
            <a:grpSpLocks/>
          </p:cNvGrpSpPr>
          <p:nvPr/>
        </p:nvGrpSpPr>
        <p:grpSpPr bwMode="auto">
          <a:xfrm>
            <a:off x="2927350" y="2743200"/>
            <a:ext cx="2286000" cy="1676400"/>
            <a:chOff x="816" y="1968"/>
            <a:chExt cx="960" cy="816"/>
          </a:xfrm>
        </p:grpSpPr>
        <p:sp>
          <p:nvSpPr>
            <p:cNvPr id="180227" name="AutoShape 3">
              <a:extLst>
                <a:ext uri="{FF2B5EF4-FFF2-40B4-BE49-F238E27FC236}">
                  <a16:creationId xmlns:a16="http://schemas.microsoft.com/office/drawing/2014/main" id="{D340E1B0-EA77-0F24-79A8-9641AEAEDE70}"/>
                </a:ext>
              </a:extLst>
            </p:cNvPr>
            <p:cNvSpPr>
              <a:spLocks noChangeArrowheads="1"/>
            </p:cNvSpPr>
            <p:nvPr/>
          </p:nvSpPr>
          <p:spPr bwMode="auto">
            <a:xfrm>
              <a:off x="912" y="2400"/>
              <a:ext cx="864" cy="384"/>
            </a:xfrm>
            <a:prstGeom prst="curvedUpArrow">
              <a:avLst>
                <a:gd name="adj1" fmla="val 45000"/>
                <a:gd name="adj2" fmla="val 90000"/>
                <a:gd name="adj3" fmla="val 33333"/>
              </a:avLst>
            </a:prstGeom>
            <a:solidFill>
              <a:schemeClr val="hlink"/>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0228" name="AutoShape 4">
              <a:extLst>
                <a:ext uri="{FF2B5EF4-FFF2-40B4-BE49-F238E27FC236}">
                  <a16:creationId xmlns:a16="http://schemas.microsoft.com/office/drawing/2014/main" id="{B183D403-A584-69DB-B9BD-D1C56E052103}"/>
                </a:ext>
              </a:extLst>
            </p:cNvPr>
            <p:cNvSpPr>
              <a:spLocks noChangeArrowheads="1"/>
            </p:cNvSpPr>
            <p:nvPr/>
          </p:nvSpPr>
          <p:spPr bwMode="auto">
            <a:xfrm rot="-10777096">
              <a:off x="816" y="1968"/>
              <a:ext cx="864" cy="384"/>
            </a:xfrm>
            <a:prstGeom prst="curvedUpArrow">
              <a:avLst>
                <a:gd name="adj1" fmla="val 45000"/>
                <a:gd name="adj2" fmla="val 90000"/>
                <a:gd name="adj3" fmla="val 33333"/>
              </a:avLst>
            </a:prstGeom>
            <a:solidFill>
              <a:schemeClr val="hlink"/>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80229" name="Group 5">
            <a:extLst>
              <a:ext uri="{FF2B5EF4-FFF2-40B4-BE49-F238E27FC236}">
                <a16:creationId xmlns:a16="http://schemas.microsoft.com/office/drawing/2014/main" id="{F5D6849E-44AF-711E-9D0B-8673E968C0BF}"/>
              </a:ext>
            </a:extLst>
          </p:cNvPr>
          <p:cNvGrpSpPr>
            <a:grpSpLocks/>
          </p:cNvGrpSpPr>
          <p:nvPr/>
        </p:nvGrpSpPr>
        <p:grpSpPr bwMode="auto">
          <a:xfrm>
            <a:off x="4984750" y="2743200"/>
            <a:ext cx="2286000" cy="1676400"/>
            <a:chOff x="816" y="1968"/>
            <a:chExt cx="960" cy="816"/>
          </a:xfrm>
        </p:grpSpPr>
        <p:sp>
          <p:nvSpPr>
            <p:cNvPr id="180230" name="AutoShape 6">
              <a:extLst>
                <a:ext uri="{FF2B5EF4-FFF2-40B4-BE49-F238E27FC236}">
                  <a16:creationId xmlns:a16="http://schemas.microsoft.com/office/drawing/2014/main" id="{89CABBCF-616F-09E6-0883-4B9C754DC397}"/>
                </a:ext>
              </a:extLst>
            </p:cNvPr>
            <p:cNvSpPr>
              <a:spLocks noChangeArrowheads="1"/>
            </p:cNvSpPr>
            <p:nvPr/>
          </p:nvSpPr>
          <p:spPr bwMode="auto">
            <a:xfrm>
              <a:off x="912" y="2400"/>
              <a:ext cx="864" cy="384"/>
            </a:xfrm>
            <a:prstGeom prst="curvedUpArrow">
              <a:avLst>
                <a:gd name="adj1" fmla="val 45000"/>
                <a:gd name="adj2" fmla="val 90000"/>
                <a:gd name="adj3" fmla="val 33333"/>
              </a:avLst>
            </a:prstGeom>
            <a:solidFill>
              <a:srgbClr val="FF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0231" name="AutoShape 7">
              <a:extLst>
                <a:ext uri="{FF2B5EF4-FFF2-40B4-BE49-F238E27FC236}">
                  <a16:creationId xmlns:a16="http://schemas.microsoft.com/office/drawing/2014/main" id="{1D2F7553-5797-882C-0D99-56DBD067D8E7}"/>
                </a:ext>
              </a:extLst>
            </p:cNvPr>
            <p:cNvSpPr>
              <a:spLocks noChangeArrowheads="1"/>
            </p:cNvSpPr>
            <p:nvPr/>
          </p:nvSpPr>
          <p:spPr bwMode="auto">
            <a:xfrm rot="-10777096">
              <a:off x="816" y="1968"/>
              <a:ext cx="864" cy="384"/>
            </a:xfrm>
            <a:prstGeom prst="curvedUpArrow">
              <a:avLst>
                <a:gd name="adj1" fmla="val 45000"/>
                <a:gd name="adj2" fmla="val 90000"/>
                <a:gd name="adj3" fmla="val 33333"/>
              </a:avLst>
            </a:prstGeom>
            <a:solidFill>
              <a:srgbClr val="FFCC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grpSp>
        <p:nvGrpSpPr>
          <p:cNvPr id="180232" name="Group 8">
            <a:extLst>
              <a:ext uri="{FF2B5EF4-FFF2-40B4-BE49-F238E27FC236}">
                <a16:creationId xmlns:a16="http://schemas.microsoft.com/office/drawing/2014/main" id="{2C456EB7-F789-2D52-7DB8-ADE815F150C0}"/>
              </a:ext>
            </a:extLst>
          </p:cNvPr>
          <p:cNvGrpSpPr>
            <a:grpSpLocks/>
          </p:cNvGrpSpPr>
          <p:nvPr/>
        </p:nvGrpSpPr>
        <p:grpSpPr bwMode="auto">
          <a:xfrm>
            <a:off x="7118350" y="2743200"/>
            <a:ext cx="2286000" cy="1676400"/>
            <a:chOff x="816" y="1968"/>
            <a:chExt cx="960" cy="816"/>
          </a:xfrm>
        </p:grpSpPr>
        <p:sp>
          <p:nvSpPr>
            <p:cNvPr id="180233" name="AutoShape 9">
              <a:extLst>
                <a:ext uri="{FF2B5EF4-FFF2-40B4-BE49-F238E27FC236}">
                  <a16:creationId xmlns:a16="http://schemas.microsoft.com/office/drawing/2014/main" id="{C86CDDEC-2716-0B6C-5268-F164E50C0395}"/>
                </a:ext>
              </a:extLst>
            </p:cNvPr>
            <p:cNvSpPr>
              <a:spLocks noChangeArrowheads="1"/>
            </p:cNvSpPr>
            <p:nvPr/>
          </p:nvSpPr>
          <p:spPr bwMode="auto">
            <a:xfrm>
              <a:off x="912" y="2400"/>
              <a:ext cx="864" cy="384"/>
            </a:xfrm>
            <a:prstGeom prst="curvedUpArrow">
              <a:avLst>
                <a:gd name="adj1" fmla="val 45000"/>
                <a:gd name="adj2" fmla="val 90000"/>
                <a:gd name="adj3" fmla="val 33333"/>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80234" name="AutoShape 10">
              <a:extLst>
                <a:ext uri="{FF2B5EF4-FFF2-40B4-BE49-F238E27FC236}">
                  <a16:creationId xmlns:a16="http://schemas.microsoft.com/office/drawing/2014/main" id="{239E92E8-FEF1-503C-3182-A2F5F37EEB30}"/>
                </a:ext>
              </a:extLst>
            </p:cNvPr>
            <p:cNvSpPr>
              <a:spLocks noChangeArrowheads="1"/>
            </p:cNvSpPr>
            <p:nvPr/>
          </p:nvSpPr>
          <p:spPr bwMode="auto">
            <a:xfrm rot="-10777096">
              <a:off x="816" y="1968"/>
              <a:ext cx="864" cy="384"/>
            </a:xfrm>
            <a:prstGeom prst="curvedUpArrow">
              <a:avLst>
                <a:gd name="adj1" fmla="val 45000"/>
                <a:gd name="adj2" fmla="val 90000"/>
                <a:gd name="adj3" fmla="val 33333"/>
              </a:avLst>
            </a:prstGeom>
            <a:solidFill>
              <a:srgbClr val="CC99FF"/>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80235" name="Text Box 11">
            <a:extLst>
              <a:ext uri="{FF2B5EF4-FFF2-40B4-BE49-F238E27FC236}">
                <a16:creationId xmlns:a16="http://schemas.microsoft.com/office/drawing/2014/main" id="{CFBBF26E-8EDA-5A27-CD0D-D7D0F654E082}"/>
              </a:ext>
            </a:extLst>
          </p:cNvPr>
          <p:cNvSpPr txBox="1">
            <a:spLocks noChangeArrowheads="1"/>
          </p:cNvSpPr>
          <p:nvPr/>
        </p:nvSpPr>
        <p:spPr bwMode="auto">
          <a:xfrm>
            <a:off x="3536950" y="3429000"/>
            <a:ext cx="9906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a:latin typeface="Arial" panose="020B0604020202020204" pitchFamily="34" charset="0"/>
              </a:rPr>
              <a:t>Idea</a:t>
            </a:r>
            <a:endParaRPr lang="en-GB" altLang="en-US">
              <a:latin typeface="Arial" panose="020B0604020202020204" pitchFamily="34" charset="0"/>
            </a:endParaRPr>
          </a:p>
        </p:txBody>
      </p:sp>
      <p:sp>
        <p:nvSpPr>
          <p:cNvPr id="180236" name="Text Box 12">
            <a:extLst>
              <a:ext uri="{FF2B5EF4-FFF2-40B4-BE49-F238E27FC236}">
                <a16:creationId xmlns:a16="http://schemas.microsoft.com/office/drawing/2014/main" id="{1E234538-4290-6A49-8E9D-E7391C64839D}"/>
              </a:ext>
            </a:extLst>
          </p:cNvPr>
          <p:cNvSpPr txBox="1">
            <a:spLocks noChangeArrowheads="1"/>
          </p:cNvSpPr>
          <p:nvPr/>
        </p:nvSpPr>
        <p:spPr bwMode="auto">
          <a:xfrm>
            <a:off x="5518150" y="3429000"/>
            <a:ext cx="12954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a:latin typeface="Arial" panose="020B0604020202020204" pitchFamily="34" charset="0"/>
              </a:rPr>
              <a:t>Projekti</a:t>
            </a:r>
            <a:endParaRPr lang="en-GB" altLang="en-US">
              <a:latin typeface="Arial" panose="020B0604020202020204" pitchFamily="34" charset="0"/>
            </a:endParaRPr>
          </a:p>
        </p:txBody>
      </p:sp>
      <p:sp>
        <p:nvSpPr>
          <p:cNvPr id="180237" name="Text Box 13">
            <a:extLst>
              <a:ext uri="{FF2B5EF4-FFF2-40B4-BE49-F238E27FC236}">
                <a16:creationId xmlns:a16="http://schemas.microsoft.com/office/drawing/2014/main" id="{7BAE80E1-CF83-95FF-2962-EF9BEBC845BC}"/>
              </a:ext>
            </a:extLst>
          </p:cNvPr>
          <p:cNvSpPr txBox="1">
            <a:spLocks noChangeArrowheads="1"/>
          </p:cNvSpPr>
          <p:nvPr/>
        </p:nvSpPr>
        <p:spPr bwMode="auto">
          <a:xfrm>
            <a:off x="7423150" y="3429000"/>
            <a:ext cx="182880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a:latin typeface="Arial" panose="020B0604020202020204" pitchFamily="34" charset="0"/>
              </a:rPr>
              <a:t>Tuotanto</a:t>
            </a:r>
            <a:endParaRPr lang="en-GB" altLang="en-US">
              <a:latin typeface="Arial" panose="020B0604020202020204" pitchFamily="34" charset="0"/>
            </a:endParaRPr>
          </a:p>
        </p:txBody>
      </p:sp>
      <p:sp>
        <p:nvSpPr>
          <p:cNvPr id="180238" name="AutoShape 14">
            <a:extLst>
              <a:ext uri="{FF2B5EF4-FFF2-40B4-BE49-F238E27FC236}">
                <a16:creationId xmlns:a16="http://schemas.microsoft.com/office/drawing/2014/main" id="{BCDEF7BD-6270-C20E-5CD1-7F0DBDA7E00B}"/>
              </a:ext>
            </a:extLst>
          </p:cNvPr>
          <p:cNvSpPr>
            <a:spLocks noChangeArrowheads="1"/>
          </p:cNvSpPr>
          <p:nvPr/>
        </p:nvSpPr>
        <p:spPr bwMode="auto">
          <a:xfrm>
            <a:off x="2927350" y="4572000"/>
            <a:ext cx="6477000" cy="68580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a:latin typeface="Arial" panose="020B0604020202020204" pitchFamily="34" charset="0"/>
              </a:rPr>
              <a:t>Testaus</a:t>
            </a:r>
            <a:endParaRPr lang="en-GB" altLang="en-US">
              <a:latin typeface="Arial" panose="020B0604020202020204" pitchFamily="34" charset="0"/>
            </a:endParaRPr>
          </a:p>
        </p:txBody>
      </p:sp>
      <p:sp>
        <p:nvSpPr>
          <p:cNvPr id="180239" name="AutoShape 15">
            <a:extLst>
              <a:ext uri="{FF2B5EF4-FFF2-40B4-BE49-F238E27FC236}">
                <a16:creationId xmlns:a16="http://schemas.microsoft.com/office/drawing/2014/main" id="{6EB2A124-8FF8-A326-8ACD-F73BAD727C89}"/>
              </a:ext>
            </a:extLst>
          </p:cNvPr>
          <p:cNvSpPr>
            <a:spLocks noChangeArrowheads="1"/>
          </p:cNvSpPr>
          <p:nvPr/>
        </p:nvSpPr>
        <p:spPr bwMode="auto">
          <a:xfrm>
            <a:off x="3003550" y="1905000"/>
            <a:ext cx="6477000" cy="685800"/>
          </a:xfrm>
          <a:prstGeom prst="roundRect">
            <a:avLst>
              <a:gd name="adj" fmla="val 16667"/>
            </a:avLst>
          </a:prstGeom>
          <a:ln>
            <a:headEnd/>
            <a:tailEnd/>
          </a:ln>
        </p:spPr>
        <p:style>
          <a:lnRef idx="2">
            <a:schemeClr val="accent2">
              <a:shade val="15000"/>
            </a:schemeClr>
          </a:lnRef>
          <a:fillRef idx="1">
            <a:schemeClr val="accent2"/>
          </a:fillRef>
          <a:effectRef idx="0">
            <a:schemeClr val="accent2"/>
          </a:effectRef>
          <a:fontRef idx="minor">
            <a:schemeClr val="lt1"/>
          </a:fontRef>
        </p:style>
        <p:txBody>
          <a:bodyPr wrap="none" anchor="ctr"/>
          <a:lstStyle/>
          <a:p>
            <a:pPr algn="ctr"/>
            <a:r>
              <a:rPr lang="fi-FI" altLang="en-US">
                <a:latin typeface="Arial" panose="020B0604020202020204" pitchFamily="34" charset="0"/>
              </a:rPr>
              <a:t>Vaatimustenhallinta</a:t>
            </a:r>
            <a:endParaRPr lang="en-GB" altLang="en-US">
              <a:latin typeface="Arial" panose="020B0604020202020204" pitchFamily="34" charset="0"/>
            </a:endParaRPr>
          </a:p>
        </p:txBody>
      </p:sp>
      <p:sp>
        <p:nvSpPr>
          <p:cNvPr id="180240" name="Rectangle 16">
            <a:extLst>
              <a:ext uri="{FF2B5EF4-FFF2-40B4-BE49-F238E27FC236}">
                <a16:creationId xmlns:a16="http://schemas.microsoft.com/office/drawing/2014/main" id="{3D605F9F-A098-B2D5-C6D0-51AAE3C9B997}"/>
              </a:ext>
            </a:extLst>
          </p:cNvPr>
          <p:cNvSpPr>
            <a:spLocks noGrp="1" noChangeArrowheads="1"/>
          </p:cNvSpPr>
          <p:nvPr>
            <p:ph type="title"/>
          </p:nvPr>
        </p:nvSpPr>
        <p:spPr/>
        <p:txBody>
          <a:bodyPr/>
          <a:lstStyle/>
          <a:p>
            <a:r>
              <a:rPr lang="fi-FI" altLang="en-US"/>
              <a:t>Testaus elinkaariprosessina</a:t>
            </a:r>
            <a:endParaRPr lang="en-GB"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CB41CFE8-F22A-BBBB-3E3C-3962C3B10242}"/>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183298" name="Rectangle 2">
            <a:extLst>
              <a:ext uri="{FF2B5EF4-FFF2-40B4-BE49-F238E27FC236}">
                <a16:creationId xmlns:a16="http://schemas.microsoft.com/office/drawing/2014/main" id="{A1292032-1AF4-3C36-715B-536EB1D2FD23}"/>
              </a:ext>
            </a:extLst>
          </p:cNvPr>
          <p:cNvSpPr>
            <a:spLocks noGrp="1" noChangeArrowheads="1"/>
          </p:cNvSpPr>
          <p:nvPr>
            <p:ph type="title"/>
          </p:nvPr>
        </p:nvSpPr>
        <p:spPr/>
        <p:txBody>
          <a:bodyPr/>
          <a:lstStyle/>
          <a:p>
            <a:r>
              <a:rPr lang="fi-FI" altLang="en-US"/>
              <a:t>Testaamisen laajuus loppukäyttäjänäkökulmasta</a:t>
            </a:r>
          </a:p>
        </p:txBody>
      </p:sp>
      <p:grpSp>
        <p:nvGrpSpPr>
          <p:cNvPr id="183299" name="Group 3">
            <a:extLst>
              <a:ext uri="{FF2B5EF4-FFF2-40B4-BE49-F238E27FC236}">
                <a16:creationId xmlns:a16="http://schemas.microsoft.com/office/drawing/2014/main" id="{BDAB3787-15D5-B83F-4E09-1E8B89517241}"/>
              </a:ext>
            </a:extLst>
          </p:cNvPr>
          <p:cNvGrpSpPr>
            <a:grpSpLocks/>
          </p:cNvGrpSpPr>
          <p:nvPr/>
        </p:nvGrpSpPr>
        <p:grpSpPr bwMode="auto">
          <a:xfrm>
            <a:off x="2971800" y="1828800"/>
            <a:ext cx="6858000" cy="4267200"/>
            <a:chOff x="912" y="1344"/>
            <a:chExt cx="4320" cy="2688"/>
          </a:xfrm>
        </p:grpSpPr>
        <p:sp>
          <p:nvSpPr>
            <p:cNvPr id="183300" name="Rectangle 4">
              <a:extLst>
                <a:ext uri="{FF2B5EF4-FFF2-40B4-BE49-F238E27FC236}">
                  <a16:creationId xmlns:a16="http://schemas.microsoft.com/office/drawing/2014/main" id="{2F56CC2B-897C-01D3-B227-572F3BEC1B76}"/>
                </a:ext>
              </a:extLst>
            </p:cNvPr>
            <p:cNvSpPr>
              <a:spLocks noChangeArrowheads="1"/>
            </p:cNvSpPr>
            <p:nvPr/>
          </p:nvSpPr>
          <p:spPr bwMode="auto">
            <a:xfrm>
              <a:off x="912" y="1344"/>
              <a:ext cx="4320" cy="768"/>
            </a:xfrm>
            <a:prstGeom prst="rect">
              <a:avLst/>
            </a:prstGeom>
            <a:solidFill>
              <a:srgbClr val="FF7C80">
                <a:alpha val="50000"/>
              </a:srgbClr>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r"/>
              <a:r>
                <a:rPr lang="fi-FI" altLang="en-US">
                  <a:latin typeface="Arial" panose="020B0604020202020204" pitchFamily="34" charset="0"/>
                </a:rPr>
                <a:t>Palvelut</a:t>
              </a:r>
              <a:endParaRPr lang="en-GB" altLang="en-US">
                <a:latin typeface="Arial" panose="020B0604020202020204" pitchFamily="34" charset="0"/>
              </a:endParaRPr>
            </a:p>
          </p:txBody>
        </p:sp>
        <p:sp>
          <p:nvSpPr>
            <p:cNvPr id="183301" name="Rectangle 5">
              <a:extLst>
                <a:ext uri="{FF2B5EF4-FFF2-40B4-BE49-F238E27FC236}">
                  <a16:creationId xmlns:a16="http://schemas.microsoft.com/office/drawing/2014/main" id="{897C268B-FDE5-D2EC-A4BE-9837E27F9D11}"/>
                </a:ext>
              </a:extLst>
            </p:cNvPr>
            <p:cNvSpPr>
              <a:spLocks noChangeArrowheads="1"/>
            </p:cNvSpPr>
            <p:nvPr/>
          </p:nvSpPr>
          <p:spPr bwMode="auto">
            <a:xfrm>
              <a:off x="912" y="3168"/>
              <a:ext cx="4320" cy="864"/>
            </a:xfrm>
            <a:prstGeom prst="rect">
              <a:avLst/>
            </a:prstGeom>
            <a:solidFill>
              <a:schemeClr val="accent2">
                <a:alpha val="50000"/>
              </a:schemeClr>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r"/>
              <a:r>
                <a:rPr lang="fi-FI" altLang="en-US">
                  <a:latin typeface="Arial" panose="020B0604020202020204" pitchFamily="34" charset="0"/>
                </a:rPr>
                <a:t>Ympäristöt</a:t>
              </a:r>
              <a:endParaRPr lang="en-GB" altLang="en-US">
                <a:latin typeface="Arial" panose="020B0604020202020204" pitchFamily="34" charset="0"/>
              </a:endParaRPr>
            </a:p>
          </p:txBody>
        </p:sp>
        <p:sp>
          <p:nvSpPr>
            <p:cNvPr id="183302" name="Rectangle 6">
              <a:extLst>
                <a:ext uri="{FF2B5EF4-FFF2-40B4-BE49-F238E27FC236}">
                  <a16:creationId xmlns:a16="http://schemas.microsoft.com/office/drawing/2014/main" id="{D3979BE2-7A80-DF1A-21CE-7433F458A7E1}"/>
                </a:ext>
              </a:extLst>
            </p:cNvPr>
            <p:cNvSpPr>
              <a:spLocks noChangeArrowheads="1"/>
            </p:cNvSpPr>
            <p:nvPr/>
          </p:nvSpPr>
          <p:spPr bwMode="auto">
            <a:xfrm>
              <a:off x="912" y="2160"/>
              <a:ext cx="4320" cy="960"/>
            </a:xfrm>
            <a:prstGeom prst="rect">
              <a:avLst/>
            </a:prstGeom>
            <a:solidFill>
              <a:schemeClr val="accent1">
                <a:alpha val="50000"/>
              </a:schemeClr>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pPr algn="r"/>
              <a:r>
                <a:rPr lang="fi-FI" altLang="en-US">
                  <a:latin typeface="Arial" panose="020B0604020202020204" pitchFamily="34" charset="0"/>
                </a:rPr>
                <a:t>Ohjelmisto</a:t>
              </a:r>
              <a:endParaRPr lang="en-GB" altLang="en-US">
                <a:latin typeface="Arial" panose="020B0604020202020204" pitchFamily="34" charset="0"/>
              </a:endParaRPr>
            </a:p>
          </p:txBody>
        </p:sp>
        <p:sp>
          <p:nvSpPr>
            <p:cNvPr id="183303" name="Rectangle 7">
              <a:extLst>
                <a:ext uri="{FF2B5EF4-FFF2-40B4-BE49-F238E27FC236}">
                  <a16:creationId xmlns:a16="http://schemas.microsoft.com/office/drawing/2014/main" id="{18F51871-6A63-9B5F-94EC-3AD275CA8C65}"/>
                </a:ext>
              </a:extLst>
            </p:cNvPr>
            <p:cNvSpPr>
              <a:spLocks noChangeArrowheads="1"/>
            </p:cNvSpPr>
            <p:nvPr/>
          </p:nvSpPr>
          <p:spPr bwMode="auto">
            <a:xfrm>
              <a:off x="960" y="2304"/>
              <a:ext cx="1344" cy="768"/>
            </a:xfrm>
            <a:prstGeom prst="rect">
              <a:avLst/>
            </a:prstGeom>
            <a:solidFill>
              <a:schemeClr val="accent1"/>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chemeClr val="accent1"/>
              </a:extrusionClr>
              <a:contourClr>
                <a:schemeClr val="accent1"/>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r>
                <a:rPr lang="fi-FI" altLang="en-US">
                  <a:latin typeface="Arial" panose="020B0604020202020204" pitchFamily="34" charset="0"/>
                </a:rPr>
                <a:t>Sovellus:</a:t>
              </a:r>
            </a:p>
            <a:p>
              <a:pPr algn="ctr">
                <a:buFontTx/>
                <a:buChar char="•"/>
              </a:pPr>
              <a:r>
                <a:rPr lang="fi-FI" altLang="en-US" sz="1400">
                  <a:latin typeface="Arial" panose="020B0604020202020204" pitchFamily="34" charset="0"/>
                </a:rPr>
                <a:t>Uusi koodi</a:t>
              </a:r>
            </a:p>
            <a:p>
              <a:pPr algn="ctr">
                <a:buFontTx/>
                <a:buChar char="•"/>
              </a:pPr>
              <a:r>
                <a:rPr lang="fi-FI" altLang="en-US" sz="1400">
                  <a:latin typeface="Arial" panose="020B0604020202020204" pitchFamily="34" charset="0"/>
                </a:rPr>
                <a:t>Vanha koodi</a:t>
              </a:r>
            </a:p>
            <a:p>
              <a:pPr algn="ctr">
                <a:buFontTx/>
                <a:buChar char="•"/>
              </a:pPr>
              <a:r>
                <a:rPr lang="fi-FI" altLang="en-US" sz="1400">
                  <a:latin typeface="Arial" panose="020B0604020202020204" pitchFamily="34" charset="0"/>
                </a:rPr>
                <a:t>Sovelluskehys</a:t>
              </a:r>
              <a:endParaRPr lang="en-GB" altLang="en-US" sz="1400">
                <a:latin typeface="Arial" panose="020B0604020202020204" pitchFamily="34" charset="0"/>
              </a:endParaRPr>
            </a:p>
          </p:txBody>
        </p:sp>
        <p:sp>
          <p:nvSpPr>
            <p:cNvPr id="183304" name="Rectangle 8">
              <a:extLst>
                <a:ext uri="{FF2B5EF4-FFF2-40B4-BE49-F238E27FC236}">
                  <a16:creationId xmlns:a16="http://schemas.microsoft.com/office/drawing/2014/main" id="{A27BCA80-3FB9-9633-42B4-E5DAD14C5966}"/>
                </a:ext>
              </a:extLst>
            </p:cNvPr>
            <p:cNvSpPr>
              <a:spLocks noChangeArrowheads="1"/>
            </p:cNvSpPr>
            <p:nvPr/>
          </p:nvSpPr>
          <p:spPr bwMode="auto">
            <a:xfrm>
              <a:off x="2352" y="2304"/>
              <a:ext cx="1344" cy="768"/>
            </a:xfrm>
            <a:prstGeom prst="rect">
              <a:avLst/>
            </a:prstGeom>
            <a:solidFill>
              <a:schemeClr val="accent1"/>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chemeClr val="accent1"/>
              </a:extrusionClr>
              <a:contourClr>
                <a:schemeClr val="accent1"/>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r>
                <a:rPr lang="fi-FI" altLang="en-US">
                  <a:latin typeface="Arial" panose="020B0604020202020204" pitchFamily="34" charset="0"/>
                </a:rPr>
                <a:t>Dokumentaatio:</a:t>
              </a:r>
            </a:p>
            <a:p>
              <a:pPr algn="ctr">
                <a:buFontTx/>
                <a:buChar char="•"/>
              </a:pPr>
              <a:r>
                <a:rPr lang="fi-FI" altLang="en-US" sz="1400">
                  <a:latin typeface="Arial" panose="020B0604020202020204" pitchFamily="34" charset="0"/>
                </a:rPr>
                <a:t>Toteutuksen </a:t>
              </a:r>
              <a:br>
                <a:rPr lang="fi-FI" altLang="en-US" sz="1400">
                  <a:latin typeface="Arial" panose="020B0604020202020204" pitchFamily="34" charset="0"/>
                </a:rPr>
              </a:br>
              <a:r>
                <a:rPr lang="fi-FI" altLang="en-US" sz="1400">
                  <a:latin typeface="Arial" panose="020B0604020202020204" pitchFamily="34" charset="0"/>
                </a:rPr>
                <a:t>aikainen</a:t>
              </a:r>
            </a:p>
            <a:p>
              <a:pPr algn="ctr">
                <a:buFontTx/>
                <a:buChar char="•"/>
              </a:pPr>
              <a:r>
                <a:rPr lang="fi-FI" altLang="en-US" sz="1400">
                  <a:latin typeface="Arial" panose="020B0604020202020204" pitchFamily="34" charset="0"/>
                </a:rPr>
                <a:t>Asiakas-</a:t>
              </a:r>
              <a:br>
                <a:rPr lang="fi-FI" altLang="en-US" sz="1400">
                  <a:latin typeface="Arial" panose="020B0604020202020204" pitchFamily="34" charset="0"/>
                </a:rPr>
              </a:br>
              <a:r>
                <a:rPr lang="fi-FI" altLang="en-US" sz="1400">
                  <a:latin typeface="Arial" panose="020B0604020202020204" pitchFamily="34" charset="0"/>
                </a:rPr>
                <a:t>dokumentaatio</a:t>
              </a:r>
            </a:p>
          </p:txBody>
        </p:sp>
        <p:sp>
          <p:nvSpPr>
            <p:cNvPr id="183305" name="Rectangle 9">
              <a:extLst>
                <a:ext uri="{FF2B5EF4-FFF2-40B4-BE49-F238E27FC236}">
                  <a16:creationId xmlns:a16="http://schemas.microsoft.com/office/drawing/2014/main" id="{05750EB4-0842-8051-B007-ACFDBECE401D}"/>
                </a:ext>
              </a:extLst>
            </p:cNvPr>
            <p:cNvSpPr>
              <a:spLocks noChangeArrowheads="1"/>
            </p:cNvSpPr>
            <p:nvPr/>
          </p:nvSpPr>
          <p:spPr bwMode="auto">
            <a:xfrm>
              <a:off x="960" y="3792"/>
              <a:ext cx="2736" cy="192"/>
            </a:xfrm>
            <a:prstGeom prst="rect">
              <a:avLst/>
            </a:prstGeom>
            <a:solidFill>
              <a:schemeClr val="accent2"/>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chemeClr val="accent2"/>
              </a:extrusionClr>
              <a:contourClr>
                <a:schemeClr val="accent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r>
                <a:rPr lang="fi-FI" altLang="en-US">
                  <a:latin typeface="Arial" panose="020B0604020202020204" pitchFamily="34" charset="0"/>
                </a:rPr>
                <a:t>Laitteisto &amp; Verkko</a:t>
              </a:r>
              <a:endParaRPr lang="en-GB" altLang="en-US">
                <a:latin typeface="Arial" panose="020B0604020202020204" pitchFamily="34" charset="0"/>
              </a:endParaRPr>
            </a:p>
          </p:txBody>
        </p:sp>
        <p:sp>
          <p:nvSpPr>
            <p:cNvPr id="183306" name="Rectangle 10">
              <a:extLst>
                <a:ext uri="{FF2B5EF4-FFF2-40B4-BE49-F238E27FC236}">
                  <a16:creationId xmlns:a16="http://schemas.microsoft.com/office/drawing/2014/main" id="{06E1E834-116A-1D50-DD36-B2C5A4E83EFD}"/>
                </a:ext>
              </a:extLst>
            </p:cNvPr>
            <p:cNvSpPr>
              <a:spLocks noChangeArrowheads="1"/>
            </p:cNvSpPr>
            <p:nvPr/>
          </p:nvSpPr>
          <p:spPr bwMode="auto">
            <a:xfrm>
              <a:off x="960" y="3552"/>
              <a:ext cx="2736" cy="192"/>
            </a:xfrm>
            <a:prstGeom prst="rect">
              <a:avLst/>
            </a:prstGeom>
            <a:solidFill>
              <a:schemeClr val="accent2"/>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chemeClr val="accent2"/>
              </a:extrusionClr>
              <a:contourClr>
                <a:schemeClr val="accent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r>
                <a:rPr lang="fi-FI" altLang="en-US">
                  <a:latin typeface="Arial" panose="020B0604020202020204" pitchFamily="34" charset="0"/>
                </a:rPr>
                <a:t>Käyttöjärjestelmä</a:t>
              </a:r>
              <a:endParaRPr lang="en-GB" altLang="en-US">
                <a:latin typeface="Arial" panose="020B0604020202020204" pitchFamily="34" charset="0"/>
              </a:endParaRPr>
            </a:p>
          </p:txBody>
        </p:sp>
        <p:sp>
          <p:nvSpPr>
            <p:cNvPr id="183307" name="Rectangle 11">
              <a:extLst>
                <a:ext uri="{FF2B5EF4-FFF2-40B4-BE49-F238E27FC236}">
                  <a16:creationId xmlns:a16="http://schemas.microsoft.com/office/drawing/2014/main" id="{E3AC6A4A-FBC9-12AD-1C1C-F76B4F110BA5}"/>
                </a:ext>
              </a:extLst>
            </p:cNvPr>
            <p:cNvSpPr>
              <a:spLocks noChangeArrowheads="1"/>
            </p:cNvSpPr>
            <p:nvPr/>
          </p:nvSpPr>
          <p:spPr bwMode="auto">
            <a:xfrm>
              <a:off x="960" y="3312"/>
              <a:ext cx="2736" cy="192"/>
            </a:xfrm>
            <a:prstGeom prst="rect">
              <a:avLst/>
            </a:prstGeom>
            <a:solidFill>
              <a:schemeClr val="accent2"/>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chemeClr val="accent2"/>
              </a:extrusionClr>
              <a:contourClr>
                <a:schemeClr val="accent2"/>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r>
                <a:rPr lang="fi-FI" altLang="en-US">
                  <a:latin typeface="Arial" panose="020B0604020202020204" pitchFamily="34" charset="0"/>
                </a:rPr>
                <a:t>Muut ohjelmistot</a:t>
              </a:r>
              <a:endParaRPr lang="en-GB" altLang="en-US">
                <a:latin typeface="Arial" panose="020B0604020202020204" pitchFamily="34" charset="0"/>
              </a:endParaRPr>
            </a:p>
          </p:txBody>
        </p:sp>
        <p:sp>
          <p:nvSpPr>
            <p:cNvPr id="183308" name="Rectangle 12">
              <a:extLst>
                <a:ext uri="{FF2B5EF4-FFF2-40B4-BE49-F238E27FC236}">
                  <a16:creationId xmlns:a16="http://schemas.microsoft.com/office/drawing/2014/main" id="{416DEE75-FA6C-11F7-0ABD-24497EE98A2E}"/>
                </a:ext>
              </a:extLst>
            </p:cNvPr>
            <p:cNvSpPr>
              <a:spLocks noChangeArrowheads="1"/>
            </p:cNvSpPr>
            <p:nvPr/>
          </p:nvSpPr>
          <p:spPr bwMode="auto">
            <a:xfrm>
              <a:off x="960" y="1488"/>
              <a:ext cx="912" cy="576"/>
            </a:xfrm>
            <a:prstGeom prst="rect">
              <a:avLst/>
            </a:prstGeom>
            <a:solidFill>
              <a:srgbClr val="FF7C80"/>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rgbClr val="FF7C80"/>
              </a:extrusionClr>
              <a:contourClr>
                <a:srgbClr val="FF7C80"/>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r>
                <a:rPr lang="fi-FI" altLang="en-US">
                  <a:latin typeface="Arial" panose="020B0604020202020204" pitchFamily="34" charset="0"/>
                </a:rPr>
                <a:t>Asennus</a:t>
              </a:r>
              <a:endParaRPr lang="en-GB" altLang="en-US">
                <a:latin typeface="Arial" panose="020B0604020202020204" pitchFamily="34" charset="0"/>
              </a:endParaRPr>
            </a:p>
          </p:txBody>
        </p:sp>
        <p:sp>
          <p:nvSpPr>
            <p:cNvPr id="183309" name="Rectangle 13">
              <a:extLst>
                <a:ext uri="{FF2B5EF4-FFF2-40B4-BE49-F238E27FC236}">
                  <a16:creationId xmlns:a16="http://schemas.microsoft.com/office/drawing/2014/main" id="{8325DBD5-38CB-8CEA-3233-B03D226AD01F}"/>
                </a:ext>
              </a:extLst>
            </p:cNvPr>
            <p:cNvSpPr>
              <a:spLocks noChangeArrowheads="1"/>
            </p:cNvSpPr>
            <p:nvPr/>
          </p:nvSpPr>
          <p:spPr bwMode="auto">
            <a:xfrm>
              <a:off x="1920" y="1488"/>
              <a:ext cx="864" cy="576"/>
            </a:xfrm>
            <a:prstGeom prst="rect">
              <a:avLst/>
            </a:prstGeom>
            <a:solidFill>
              <a:srgbClr val="FF7C80"/>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rgbClr val="FF7C80"/>
              </a:extrusionClr>
              <a:contourClr>
                <a:srgbClr val="FF7C80"/>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r>
                <a:rPr lang="fi-FI" altLang="en-US">
                  <a:latin typeface="Arial" panose="020B0604020202020204" pitchFamily="34" charset="0"/>
                </a:rPr>
                <a:t>Tekninen </a:t>
              </a:r>
              <a:br>
                <a:rPr lang="fi-FI" altLang="en-US">
                  <a:latin typeface="Arial" panose="020B0604020202020204" pitchFamily="34" charset="0"/>
                </a:rPr>
              </a:br>
              <a:r>
                <a:rPr lang="fi-FI" altLang="en-US">
                  <a:latin typeface="Arial" panose="020B0604020202020204" pitchFamily="34" charset="0"/>
                </a:rPr>
                <a:t>tuki</a:t>
              </a:r>
              <a:endParaRPr lang="en-GB" altLang="en-US">
                <a:latin typeface="Arial" panose="020B0604020202020204" pitchFamily="34" charset="0"/>
              </a:endParaRPr>
            </a:p>
          </p:txBody>
        </p:sp>
        <p:sp>
          <p:nvSpPr>
            <p:cNvPr id="183310" name="Rectangle 14">
              <a:extLst>
                <a:ext uri="{FF2B5EF4-FFF2-40B4-BE49-F238E27FC236}">
                  <a16:creationId xmlns:a16="http://schemas.microsoft.com/office/drawing/2014/main" id="{317FEACA-B6BD-AB62-0F3F-87FC41F9E82B}"/>
                </a:ext>
              </a:extLst>
            </p:cNvPr>
            <p:cNvSpPr>
              <a:spLocks noChangeArrowheads="1"/>
            </p:cNvSpPr>
            <p:nvPr/>
          </p:nvSpPr>
          <p:spPr bwMode="auto">
            <a:xfrm>
              <a:off x="2832" y="1488"/>
              <a:ext cx="864" cy="576"/>
            </a:xfrm>
            <a:prstGeom prst="rect">
              <a:avLst/>
            </a:prstGeom>
            <a:solidFill>
              <a:srgbClr val="FF7C80"/>
            </a:solidFill>
            <a:ln w="9525">
              <a:miter lim="800000"/>
              <a:headEnd/>
              <a:tailEnd/>
            </a:ln>
            <a:effectLst/>
            <a:scene3d>
              <a:camera prst="legacyObliqueTopRight"/>
              <a:lightRig rig="legacyFlat3" dir="b"/>
            </a:scene3d>
            <a:sp3d extrusionH="430200" prstMaterial="legacyMatte">
              <a:bevelT w="13500" h="13500" prst="angle"/>
              <a:bevelB w="13500" h="13500" prst="angle"/>
              <a:extrusionClr>
                <a:srgbClr val="FF7C80"/>
              </a:extrusionClr>
              <a:contourClr>
                <a:srgbClr val="FF7C80"/>
              </a:contourClr>
            </a:sp3d>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flatTx/>
            </a:bodyPr>
            <a:lstStyle/>
            <a:p>
              <a:pPr algn="ctr"/>
              <a:r>
                <a:rPr lang="fi-FI" altLang="en-US">
                  <a:latin typeface="Arial" panose="020B0604020202020204" pitchFamily="34" charset="0"/>
                </a:rPr>
                <a:t>Päivitykset</a:t>
              </a:r>
              <a:endParaRPr lang="en-GB" altLang="en-US">
                <a:latin typeface="Arial" panose="020B0604020202020204" pitchFamily="34" charset="0"/>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E76C900A-6D77-EEB3-8D69-11390B1DCA22}"/>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193538" name="Rectangle 2">
            <a:extLst>
              <a:ext uri="{FF2B5EF4-FFF2-40B4-BE49-F238E27FC236}">
                <a16:creationId xmlns:a16="http://schemas.microsoft.com/office/drawing/2014/main" id="{4F20FB8C-77C3-2B98-3C4C-6F4448BE7FAD}"/>
              </a:ext>
            </a:extLst>
          </p:cNvPr>
          <p:cNvSpPr>
            <a:spLocks noChangeArrowheads="1"/>
          </p:cNvSpPr>
          <p:nvPr/>
        </p:nvSpPr>
        <p:spPr bwMode="auto">
          <a:xfrm>
            <a:off x="2135188" y="4529138"/>
            <a:ext cx="8405812" cy="1600200"/>
          </a:xfrm>
          <a:prstGeom prst="rect">
            <a:avLst/>
          </a:prstGeom>
          <a:solidFill>
            <a:schemeClr val="bg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r>
              <a:rPr lang="fi-FI" altLang="en-US">
                <a:latin typeface="Arial" panose="020B0604020202020204" pitchFamily="34" charset="0"/>
              </a:rPr>
              <a:t>”Alusta”</a:t>
            </a:r>
            <a:endParaRPr lang="en-GB" altLang="en-US">
              <a:latin typeface="Arial" panose="020B0604020202020204" pitchFamily="34" charset="0"/>
            </a:endParaRPr>
          </a:p>
        </p:txBody>
      </p:sp>
      <p:sp>
        <p:nvSpPr>
          <p:cNvPr id="193539" name="Rectangle 3">
            <a:extLst>
              <a:ext uri="{FF2B5EF4-FFF2-40B4-BE49-F238E27FC236}">
                <a16:creationId xmlns:a16="http://schemas.microsoft.com/office/drawing/2014/main" id="{A8E34D2F-BBA4-403A-0D33-C108F4BB58C5}"/>
              </a:ext>
            </a:extLst>
          </p:cNvPr>
          <p:cNvSpPr>
            <a:spLocks noChangeArrowheads="1"/>
          </p:cNvSpPr>
          <p:nvPr/>
        </p:nvSpPr>
        <p:spPr bwMode="auto">
          <a:xfrm>
            <a:off x="2135188" y="2776538"/>
            <a:ext cx="8405812" cy="1676400"/>
          </a:xfrm>
          <a:prstGeom prst="rect">
            <a:avLst/>
          </a:prstGeom>
          <a:solidFill>
            <a:schemeClr val="bg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lstStyle/>
          <a:p>
            <a:r>
              <a:rPr lang="fi-FI" altLang="en-US">
                <a:latin typeface="Arial" panose="020B0604020202020204" pitchFamily="34" charset="0"/>
              </a:rPr>
              <a:t>Prosessi</a:t>
            </a:r>
            <a:endParaRPr lang="en-GB" altLang="en-US">
              <a:latin typeface="Arial" panose="020B0604020202020204" pitchFamily="34" charset="0"/>
            </a:endParaRPr>
          </a:p>
        </p:txBody>
      </p:sp>
      <p:sp>
        <p:nvSpPr>
          <p:cNvPr id="193540" name="Rectangle 4">
            <a:extLst>
              <a:ext uri="{FF2B5EF4-FFF2-40B4-BE49-F238E27FC236}">
                <a16:creationId xmlns:a16="http://schemas.microsoft.com/office/drawing/2014/main" id="{C062FA9F-4167-BA4F-870E-B446D2D70ACC}"/>
              </a:ext>
            </a:extLst>
          </p:cNvPr>
          <p:cNvSpPr>
            <a:spLocks noGrp="1" noChangeArrowheads="1"/>
          </p:cNvSpPr>
          <p:nvPr>
            <p:ph type="title"/>
          </p:nvPr>
        </p:nvSpPr>
        <p:spPr/>
        <p:txBody>
          <a:bodyPr/>
          <a:lstStyle/>
          <a:p>
            <a:r>
              <a:rPr lang="fi-FI" altLang="en-US" sz="3600"/>
              <a:t>Mistä testausprosessi koostuu?</a:t>
            </a:r>
            <a:endParaRPr lang="en-GB" altLang="en-US" sz="3600"/>
          </a:p>
        </p:txBody>
      </p:sp>
      <p:sp>
        <p:nvSpPr>
          <p:cNvPr id="193541" name="Rectangle 5">
            <a:extLst>
              <a:ext uri="{FF2B5EF4-FFF2-40B4-BE49-F238E27FC236}">
                <a16:creationId xmlns:a16="http://schemas.microsoft.com/office/drawing/2014/main" id="{0E2CEF1B-1939-65D4-5F63-0BC20DCED191}"/>
              </a:ext>
            </a:extLst>
          </p:cNvPr>
          <p:cNvSpPr>
            <a:spLocks noChangeArrowheads="1"/>
          </p:cNvSpPr>
          <p:nvPr/>
        </p:nvSpPr>
        <p:spPr bwMode="auto">
          <a:xfrm>
            <a:off x="4222750" y="1557338"/>
            <a:ext cx="3956050" cy="1066800"/>
          </a:xfrm>
          <a:prstGeom prst="rect">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a:latin typeface="Arial" panose="020B0604020202020204" pitchFamily="34" charset="0"/>
              </a:rPr>
              <a:t>Missio</a:t>
            </a:r>
            <a:endParaRPr lang="en-GB" altLang="en-US">
              <a:latin typeface="Arial" panose="020B0604020202020204" pitchFamily="34" charset="0"/>
            </a:endParaRPr>
          </a:p>
        </p:txBody>
      </p:sp>
      <p:sp>
        <p:nvSpPr>
          <p:cNvPr id="193542" name="Rectangle 6">
            <a:extLst>
              <a:ext uri="{FF2B5EF4-FFF2-40B4-BE49-F238E27FC236}">
                <a16:creationId xmlns:a16="http://schemas.microsoft.com/office/drawing/2014/main" id="{F386E167-4105-EF3E-E3D8-EBB0076D53A7}"/>
              </a:ext>
            </a:extLst>
          </p:cNvPr>
          <p:cNvSpPr>
            <a:spLocks noChangeArrowheads="1"/>
          </p:cNvSpPr>
          <p:nvPr/>
        </p:nvSpPr>
        <p:spPr bwMode="auto">
          <a:xfrm>
            <a:off x="2422526" y="3157538"/>
            <a:ext cx="3698875" cy="1066800"/>
          </a:xfrm>
          <a:prstGeom prst="rect">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a:latin typeface="Arial" panose="020B0604020202020204" pitchFamily="34" charset="0"/>
              </a:rPr>
              <a:t>Strategia</a:t>
            </a:r>
            <a:endParaRPr lang="en-GB" altLang="en-US">
              <a:latin typeface="Arial" panose="020B0604020202020204" pitchFamily="34" charset="0"/>
            </a:endParaRPr>
          </a:p>
        </p:txBody>
      </p:sp>
      <p:sp>
        <p:nvSpPr>
          <p:cNvPr id="193543" name="Rectangle 7">
            <a:extLst>
              <a:ext uri="{FF2B5EF4-FFF2-40B4-BE49-F238E27FC236}">
                <a16:creationId xmlns:a16="http://schemas.microsoft.com/office/drawing/2014/main" id="{A0D9464B-1CC0-5D4F-E0F1-43A35384E654}"/>
              </a:ext>
            </a:extLst>
          </p:cNvPr>
          <p:cNvSpPr>
            <a:spLocks noChangeArrowheads="1"/>
          </p:cNvSpPr>
          <p:nvPr/>
        </p:nvSpPr>
        <p:spPr bwMode="auto">
          <a:xfrm>
            <a:off x="6613526" y="3157538"/>
            <a:ext cx="3698875" cy="1066800"/>
          </a:xfrm>
          <a:prstGeom prst="rect">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a:latin typeface="Arial" panose="020B0604020202020204" pitchFamily="34" charset="0"/>
              </a:rPr>
              <a:t>Käytännöt</a:t>
            </a:r>
            <a:endParaRPr lang="en-GB" altLang="en-US">
              <a:latin typeface="Arial" panose="020B0604020202020204" pitchFamily="34" charset="0"/>
            </a:endParaRPr>
          </a:p>
        </p:txBody>
      </p:sp>
      <p:sp>
        <p:nvSpPr>
          <p:cNvPr id="193544" name="Rectangle 8">
            <a:extLst>
              <a:ext uri="{FF2B5EF4-FFF2-40B4-BE49-F238E27FC236}">
                <a16:creationId xmlns:a16="http://schemas.microsoft.com/office/drawing/2014/main" id="{4C434EFC-543F-3978-1287-15A467925811}"/>
              </a:ext>
            </a:extLst>
          </p:cNvPr>
          <p:cNvSpPr>
            <a:spLocks noChangeArrowheads="1"/>
          </p:cNvSpPr>
          <p:nvPr/>
        </p:nvSpPr>
        <p:spPr bwMode="auto">
          <a:xfrm>
            <a:off x="2422526" y="4910138"/>
            <a:ext cx="3698875" cy="1066800"/>
          </a:xfrm>
          <a:prstGeom prst="rect">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a:latin typeface="Arial" panose="020B0604020202020204" pitchFamily="34" charset="0"/>
              </a:rPr>
              <a:t>Osaaminen</a:t>
            </a:r>
            <a:endParaRPr lang="en-GB" altLang="en-US">
              <a:latin typeface="Arial" panose="020B0604020202020204" pitchFamily="34" charset="0"/>
            </a:endParaRPr>
          </a:p>
        </p:txBody>
      </p:sp>
      <p:sp>
        <p:nvSpPr>
          <p:cNvPr id="193545" name="Rectangle 9">
            <a:extLst>
              <a:ext uri="{FF2B5EF4-FFF2-40B4-BE49-F238E27FC236}">
                <a16:creationId xmlns:a16="http://schemas.microsoft.com/office/drawing/2014/main" id="{49EC029C-CD1F-BBDD-2CE0-D3560400AC1B}"/>
              </a:ext>
            </a:extLst>
          </p:cNvPr>
          <p:cNvSpPr>
            <a:spLocks noChangeArrowheads="1"/>
          </p:cNvSpPr>
          <p:nvPr/>
        </p:nvSpPr>
        <p:spPr bwMode="auto">
          <a:xfrm>
            <a:off x="6613526" y="4910138"/>
            <a:ext cx="3698875" cy="1066800"/>
          </a:xfrm>
          <a:prstGeom prst="rect">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a:latin typeface="Arial" panose="020B0604020202020204" pitchFamily="34" charset="0"/>
              </a:rPr>
              <a:t>Testaus-</a:t>
            </a:r>
          </a:p>
          <a:p>
            <a:pPr algn="ctr"/>
            <a:r>
              <a:rPr lang="fi-FI" altLang="en-US">
                <a:latin typeface="Arial" panose="020B0604020202020204" pitchFamily="34" charset="0"/>
              </a:rPr>
              <a:t>välineet ja </a:t>
            </a:r>
          </a:p>
          <a:p>
            <a:pPr algn="ctr"/>
            <a:r>
              <a:rPr lang="fi-FI" altLang="en-US">
                <a:latin typeface="Arial" panose="020B0604020202020204" pitchFamily="34" charset="0"/>
              </a:rPr>
              <a:t>-ympäristö</a:t>
            </a:r>
            <a:endParaRPr lang="en-GB" altLang="en-US">
              <a:latin typeface="Arial" panose="020B0604020202020204" pitchFamily="34" charset="0"/>
            </a:endParaRPr>
          </a:p>
        </p:txBody>
      </p:sp>
      <p:sp>
        <p:nvSpPr>
          <p:cNvPr id="193546" name="Oval 10">
            <a:extLst>
              <a:ext uri="{FF2B5EF4-FFF2-40B4-BE49-F238E27FC236}">
                <a16:creationId xmlns:a16="http://schemas.microsoft.com/office/drawing/2014/main" id="{63FB526D-FDE7-47D4-2060-B616B51FC3A5}"/>
              </a:ext>
            </a:extLst>
          </p:cNvPr>
          <p:cNvSpPr>
            <a:spLocks noChangeArrowheads="1"/>
          </p:cNvSpPr>
          <p:nvPr/>
        </p:nvSpPr>
        <p:spPr bwMode="auto">
          <a:xfrm>
            <a:off x="5740400" y="4300538"/>
            <a:ext cx="762000" cy="457200"/>
          </a:xfrm>
          <a:prstGeom prst="ellipse">
            <a:avLst/>
          </a:prstGeom>
          <a:solidFill>
            <a:srgbClr val="DDDDDD"/>
          </a:solidFill>
          <a:ln w="19050" cap="rnd">
            <a:solidFill>
              <a:srgbClr val="000000"/>
            </a:solidFill>
            <a:prstDash val="sysDot"/>
            <a:round/>
            <a:headEnd/>
            <a:tailEnd/>
          </a:ln>
          <a:effectLst>
            <a:outerShdw dist="107763" dir="18900000" algn="ctr" rotWithShape="0">
              <a:schemeClr val="bg2">
                <a:alpha val="50000"/>
              </a:schemeClr>
            </a:outerShdw>
          </a:effectLst>
        </p:spPr>
        <p:txBody>
          <a:bodyPr wrap="none" anchor="ctr"/>
          <a:lstStyle/>
          <a:p>
            <a:pPr algn="ctr"/>
            <a:r>
              <a:rPr lang="fi-FI" altLang="en-US" sz="1200">
                <a:solidFill>
                  <a:schemeClr val="bg1"/>
                </a:solidFill>
                <a:latin typeface="Arial" panose="020B0604020202020204" pitchFamily="34" charset="0"/>
              </a:rPr>
              <a:t>TPI</a:t>
            </a:r>
            <a:endParaRPr lang="en-GB" altLang="en-US" sz="1200">
              <a:solidFill>
                <a:schemeClr val="bg1"/>
              </a:solidFill>
              <a:latin typeface="Arial" panose="020B0604020202020204" pitchFamily="34" charset="0"/>
            </a:endParaRPr>
          </a:p>
        </p:txBody>
      </p:sp>
      <p:sp>
        <p:nvSpPr>
          <p:cNvPr id="193547" name="Oval 11">
            <a:extLst>
              <a:ext uri="{FF2B5EF4-FFF2-40B4-BE49-F238E27FC236}">
                <a16:creationId xmlns:a16="http://schemas.microsoft.com/office/drawing/2014/main" id="{D02BDC45-F8E9-DA8D-32EC-AB87DF25627D}"/>
              </a:ext>
            </a:extLst>
          </p:cNvPr>
          <p:cNvSpPr>
            <a:spLocks noChangeArrowheads="1"/>
          </p:cNvSpPr>
          <p:nvPr/>
        </p:nvSpPr>
        <p:spPr bwMode="auto">
          <a:xfrm>
            <a:off x="6807200" y="3233738"/>
            <a:ext cx="762000" cy="457200"/>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Mittarit</a:t>
            </a:r>
            <a:endParaRPr lang="en-GB" altLang="en-US" sz="1200">
              <a:latin typeface="Arial" panose="020B0604020202020204" pitchFamily="34" charset="0"/>
            </a:endParaRPr>
          </a:p>
        </p:txBody>
      </p:sp>
      <p:sp>
        <p:nvSpPr>
          <p:cNvPr id="193548" name="Oval 12">
            <a:extLst>
              <a:ext uri="{FF2B5EF4-FFF2-40B4-BE49-F238E27FC236}">
                <a16:creationId xmlns:a16="http://schemas.microsoft.com/office/drawing/2014/main" id="{4FB6A073-AA99-5733-F2BF-0ABD06D5E373}"/>
              </a:ext>
            </a:extLst>
          </p:cNvPr>
          <p:cNvSpPr>
            <a:spLocks noChangeArrowheads="1"/>
          </p:cNvSpPr>
          <p:nvPr/>
        </p:nvSpPr>
        <p:spPr bwMode="auto">
          <a:xfrm>
            <a:off x="6731000" y="1633538"/>
            <a:ext cx="762000" cy="457200"/>
          </a:xfrm>
          <a:prstGeom prst="ellipse">
            <a:avLst/>
          </a:prstGeom>
          <a:solidFill>
            <a:schemeClr val="folHlink"/>
          </a:solidFill>
          <a:ln w="57150">
            <a:solidFill>
              <a:srgbClr val="3366FF"/>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Tavoitteet</a:t>
            </a:r>
            <a:endParaRPr lang="en-GB" altLang="en-US" sz="1200">
              <a:latin typeface="Arial" panose="020B0604020202020204" pitchFamily="34" charset="0"/>
            </a:endParaRPr>
          </a:p>
        </p:txBody>
      </p:sp>
      <p:sp>
        <p:nvSpPr>
          <p:cNvPr id="193549" name="Oval 13">
            <a:extLst>
              <a:ext uri="{FF2B5EF4-FFF2-40B4-BE49-F238E27FC236}">
                <a16:creationId xmlns:a16="http://schemas.microsoft.com/office/drawing/2014/main" id="{3516C92F-2D41-C0C0-2110-37A3D86625B0}"/>
              </a:ext>
            </a:extLst>
          </p:cNvPr>
          <p:cNvSpPr>
            <a:spLocks noChangeArrowheads="1"/>
          </p:cNvSpPr>
          <p:nvPr/>
        </p:nvSpPr>
        <p:spPr bwMode="auto">
          <a:xfrm>
            <a:off x="7340600" y="2090738"/>
            <a:ext cx="762000" cy="457200"/>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Odotukset</a:t>
            </a:r>
            <a:endParaRPr lang="en-GB" altLang="en-US" sz="1200">
              <a:latin typeface="Arial" panose="020B0604020202020204" pitchFamily="34" charset="0"/>
            </a:endParaRPr>
          </a:p>
        </p:txBody>
      </p:sp>
      <p:sp>
        <p:nvSpPr>
          <p:cNvPr id="193550" name="Oval 14">
            <a:extLst>
              <a:ext uri="{FF2B5EF4-FFF2-40B4-BE49-F238E27FC236}">
                <a16:creationId xmlns:a16="http://schemas.microsoft.com/office/drawing/2014/main" id="{03779DC3-A14D-EE13-3A8D-1163FCAB113F}"/>
              </a:ext>
            </a:extLst>
          </p:cNvPr>
          <p:cNvSpPr>
            <a:spLocks noChangeArrowheads="1"/>
          </p:cNvSpPr>
          <p:nvPr/>
        </p:nvSpPr>
        <p:spPr bwMode="auto">
          <a:xfrm>
            <a:off x="5740401" y="2370138"/>
            <a:ext cx="1101725" cy="558800"/>
          </a:xfrm>
          <a:prstGeom prst="ellipse">
            <a:avLst/>
          </a:prstGeom>
          <a:solidFill>
            <a:schemeClr val="folHlink"/>
          </a:solidFill>
          <a:ln w="57150">
            <a:solidFill>
              <a:srgbClr val="3366FF"/>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Konteksti,</a:t>
            </a:r>
          </a:p>
          <a:p>
            <a:pPr algn="ctr"/>
            <a:r>
              <a:rPr lang="fi-FI" altLang="en-US" sz="1200">
                <a:latin typeface="Arial" panose="020B0604020202020204" pitchFamily="34" charset="0"/>
              </a:rPr>
              <a:t>mahdollisuudet</a:t>
            </a:r>
            <a:endParaRPr lang="en-GB" altLang="en-US" sz="1200">
              <a:latin typeface="Arial" panose="020B0604020202020204" pitchFamily="34" charset="0"/>
            </a:endParaRPr>
          </a:p>
        </p:txBody>
      </p:sp>
      <p:sp>
        <p:nvSpPr>
          <p:cNvPr id="193551" name="Oval 15">
            <a:extLst>
              <a:ext uri="{FF2B5EF4-FFF2-40B4-BE49-F238E27FC236}">
                <a16:creationId xmlns:a16="http://schemas.microsoft.com/office/drawing/2014/main" id="{5F400AD5-E70B-1B89-CBAD-F5A93DF490F0}"/>
              </a:ext>
            </a:extLst>
          </p:cNvPr>
          <p:cNvSpPr>
            <a:spLocks noChangeArrowheads="1"/>
          </p:cNvSpPr>
          <p:nvPr/>
        </p:nvSpPr>
        <p:spPr bwMode="auto">
          <a:xfrm>
            <a:off x="4445000" y="3233738"/>
            <a:ext cx="762000" cy="457200"/>
          </a:xfrm>
          <a:prstGeom prst="ellipse">
            <a:avLst/>
          </a:prstGeom>
          <a:solidFill>
            <a:schemeClr val="folHlink"/>
          </a:solidFill>
          <a:ln w="57150">
            <a:solidFill>
              <a:srgbClr val="3366FF"/>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Testaus-</a:t>
            </a:r>
            <a:br>
              <a:rPr lang="fi-FI" altLang="en-US" sz="1200">
                <a:latin typeface="Arial" panose="020B0604020202020204" pitchFamily="34" charset="0"/>
              </a:rPr>
            </a:br>
            <a:r>
              <a:rPr lang="fi-FI" altLang="en-US" sz="1200">
                <a:latin typeface="Arial" panose="020B0604020202020204" pitchFamily="34" charset="0"/>
              </a:rPr>
              <a:t>tasot</a:t>
            </a:r>
            <a:endParaRPr lang="en-GB" altLang="en-US" sz="1200">
              <a:latin typeface="Arial" panose="020B0604020202020204" pitchFamily="34" charset="0"/>
            </a:endParaRPr>
          </a:p>
        </p:txBody>
      </p:sp>
      <p:sp>
        <p:nvSpPr>
          <p:cNvPr id="193552" name="Oval 16">
            <a:extLst>
              <a:ext uri="{FF2B5EF4-FFF2-40B4-BE49-F238E27FC236}">
                <a16:creationId xmlns:a16="http://schemas.microsoft.com/office/drawing/2014/main" id="{37FD5563-9662-1BDA-2BD1-F39E12974E1F}"/>
              </a:ext>
            </a:extLst>
          </p:cNvPr>
          <p:cNvSpPr>
            <a:spLocks noChangeArrowheads="1"/>
          </p:cNvSpPr>
          <p:nvPr/>
        </p:nvSpPr>
        <p:spPr bwMode="auto">
          <a:xfrm>
            <a:off x="5359400" y="3233738"/>
            <a:ext cx="762000" cy="457200"/>
          </a:xfrm>
          <a:prstGeom prst="ellipse">
            <a:avLst/>
          </a:prstGeom>
          <a:solidFill>
            <a:schemeClr val="folHlink"/>
          </a:solidFill>
          <a:ln w="57150">
            <a:solidFill>
              <a:srgbClr val="3366FF"/>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Testaus-</a:t>
            </a:r>
            <a:br>
              <a:rPr lang="fi-FI" altLang="en-US" sz="1200">
                <a:latin typeface="Arial" panose="020B0604020202020204" pitchFamily="34" charset="0"/>
              </a:rPr>
            </a:br>
            <a:r>
              <a:rPr lang="fi-FI" altLang="en-US" sz="1200">
                <a:latin typeface="Arial" panose="020B0604020202020204" pitchFamily="34" charset="0"/>
              </a:rPr>
              <a:t>tyypit</a:t>
            </a:r>
            <a:endParaRPr lang="en-GB" altLang="en-US" sz="1200">
              <a:latin typeface="Arial" panose="020B0604020202020204" pitchFamily="34" charset="0"/>
            </a:endParaRPr>
          </a:p>
        </p:txBody>
      </p:sp>
      <p:sp>
        <p:nvSpPr>
          <p:cNvPr id="193553" name="Oval 17">
            <a:extLst>
              <a:ext uri="{FF2B5EF4-FFF2-40B4-BE49-F238E27FC236}">
                <a16:creationId xmlns:a16="http://schemas.microsoft.com/office/drawing/2014/main" id="{13FBC5AE-9EE0-4191-C38B-95B33C420836}"/>
              </a:ext>
            </a:extLst>
          </p:cNvPr>
          <p:cNvSpPr>
            <a:spLocks noChangeArrowheads="1"/>
          </p:cNvSpPr>
          <p:nvPr/>
        </p:nvSpPr>
        <p:spPr bwMode="auto">
          <a:xfrm>
            <a:off x="4673600" y="1557338"/>
            <a:ext cx="762000" cy="457200"/>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Laatu-</a:t>
            </a:r>
            <a:br>
              <a:rPr lang="fi-FI" altLang="en-US" sz="1200">
                <a:latin typeface="Arial" panose="020B0604020202020204" pitchFamily="34" charset="0"/>
              </a:rPr>
            </a:br>
            <a:r>
              <a:rPr lang="fi-FI" altLang="en-US" sz="1200">
                <a:latin typeface="Arial" panose="020B0604020202020204" pitchFamily="34" charset="0"/>
              </a:rPr>
              <a:t>kriteerit</a:t>
            </a:r>
            <a:endParaRPr lang="en-GB" altLang="en-US" sz="1200">
              <a:latin typeface="Arial" panose="020B0604020202020204" pitchFamily="34" charset="0"/>
            </a:endParaRPr>
          </a:p>
        </p:txBody>
      </p:sp>
      <p:sp>
        <p:nvSpPr>
          <p:cNvPr id="193554" name="Oval 18">
            <a:extLst>
              <a:ext uri="{FF2B5EF4-FFF2-40B4-BE49-F238E27FC236}">
                <a16:creationId xmlns:a16="http://schemas.microsoft.com/office/drawing/2014/main" id="{3A20F6D2-B2E7-A717-26EB-0389F8D6C23F}"/>
              </a:ext>
            </a:extLst>
          </p:cNvPr>
          <p:cNvSpPr>
            <a:spLocks noChangeArrowheads="1"/>
          </p:cNvSpPr>
          <p:nvPr/>
        </p:nvSpPr>
        <p:spPr bwMode="auto">
          <a:xfrm>
            <a:off x="4978400" y="2090738"/>
            <a:ext cx="762000" cy="457200"/>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Riskit</a:t>
            </a:r>
            <a:endParaRPr lang="en-GB" altLang="en-US" sz="1200">
              <a:latin typeface="Arial" panose="020B0604020202020204" pitchFamily="34" charset="0"/>
            </a:endParaRPr>
          </a:p>
        </p:txBody>
      </p:sp>
      <p:sp>
        <p:nvSpPr>
          <p:cNvPr id="193555" name="Oval 19">
            <a:extLst>
              <a:ext uri="{FF2B5EF4-FFF2-40B4-BE49-F238E27FC236}">
                <a16:creationId xmlns:a16="http://schemas.microsoft.com/office/drawing/2014/main" id="{B427EE32-4322-4FF9-6E7E-B5C042ADDFB4}"/>
              </a:ext>
            </a:extLst>
          </p:cNvPr>
          <p:cNvSpPr>
            <a:spLocks noChangeArrowheads="1"/>
          </p:cNvSpPr>
          <p:nvPr/>
        </p:nvSpPr>
        <p:spPr bwMode="auto">
          <a:xfrm>
            <a:off x="8864600" y="3157538"/>
            <a:ext cx="762000" cy="457200"/>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Viestintä&amp;</a:t>
            </a:r>
            <a:br>
              <a:rPr lang="fi-FI" altLang="en-US" sz="1200">
                <a:latin typeface="Arial" panose="020B0604020202020204" pitchFamily="34" charset="0"/>
              </a:rPr>
            </a:br>
            <a:r>
              <a:rPr lang="fi-FI" altLang="en-US" sz="1200">
                <a:latin typeface="Arial" panose="020B0604020202020204" pitchFamily="34" charset="0"/>
              </a:rPr>
              <a:t>yhteistyö</a:t>
            </a:r>
            <a:endParaRPr lang="en-GB" altLang="en-US" sz="1200">
              <a:latin typeface="Arial" panose="020B0604020202020204" pitchFamily="34" charset="0"/>
            </a:endParaRPr>
          </a:p>
        </p:txBody>
      </p:sp>
      <p:sp>
        <p:nvSpPr>
          <p:cNvPr id="193556" name="Oval 20">
            <a:extLst>
              <a:ext uri="{FF2B5EF4-FFF2-40B4-BE49-F238E27FC236}">
                <a16:creationId xmlns:a16="http://schemas.microsoft.com/office/drawing/2014/main" id="{777A0CB3-8277-FB35-F630-47A1B62B0D0B}"/>
              </a:ext>
            </a:extLst>
          </p:cNvPr>
          <p:cNvSpPr>
            <a:spLocks noChangeArrowheads="1"/>
          </p:cNvSpPr>
          <p:nvPr/>
        </p:nvSpPr>
        <p:spPr bwMode="auto">
          <a:xfrm>
            <a:off x="8788400" y="3767138"/>
            <a:ext cx="762000" cy="457200"/>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Testauksen</a:t>
            </a:r>
            <a:br>
              <a:rPr lang="fi-FI" altLang="en-US" sz="1200">
                <a:latin typeface="Arial" panose="020B0604020202020204" pitchFamily="34" charset="0"/>
              </a:rPr>
            </a:br>
            <a:r>
              <a:rPr lang="fi-FI" altLang="en-US" sz="1200">
                <a:latin typeface="Arial" panose="020B0604020202020204" pitchFamily="34" charset="0"/>
              </a:rPr>
              <a:t>ydin</a:t>
            </a:r>
            <a:endParaRPr lang="en-GB" altLang="en-US" sz="1200">
              <a:latin typeface="Arial" panose="020B0604020202020204" pitchFamily="34" charset="0"/>
            </a:endParaRPr>
          </a:p>
        </p:txBody>
      </p:sp>
      <p:sp>
        <p:nvSpPr>
          <p:cNvPr id="193557" name="Oval 21">
            <a:extLst>
              <a:ext uri="{FF2B5EF4-FFF2-40B4-BE49-F238E27FC236}">
                <a16:creationId xmlns:a16="http://schemas.microsoft.com/office/drawing/2014/main" id="{FF9DC50D-7B6A-F0D5-94BD-5AE1FD9F4CAD}"/>
              </a:ext>
            </a:extLst>
          </p:cNvPr>
          <p:cNvSpPr>
            <a:spLocks noChangeArrowheads="1"/>
          </p:cNvSpPr>
          <p:nvPr/>
        </p:nvSpPr>
        <p:spPr bwMode="auto">
          <a:xfrm>
            <a:off x="9550400" y="3538538"/>
            <a:ext cx="762000" cy="457200"/>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Mahdol-</a:t>
            </a:r>
            <a:br>
              <a:rPr lang="fi-FI" altLang="en-US" sz="1200">
                <a:latin typeface="Arial" panose="020B0604020202020204" pitchFamily="34" charset="0"/>
              </a:rPr>
            </a:br>
            <a:r>
              <a:rPr lang="fi-FI" altLang="en-US" sz="1200">
                <a:latin typeface="Arial" panose="020B0604020202020204" pitchFamily="34" charset="0"/>
              </a:rPr>
              <a:t>listajat</a:t>
            </a:r>
            <a:endParaRPr lang="en-GB" altLang="en-US" sz="1200">
              <a:latin typeface="Arial" panose="020B0604020202020204" pitchFamily="34" charset="0"/>
            </a:endParaRPr>
          </a:p>
        </p:txBody>
      </p:sp>
      <p:sp>
        <p:nvSpPr>
          <p:cNvPr id="193558" name="Oval 22">
            <a:extLst>
              <a:ext uri="{FF2B5EF4-FFF2-40B4-BE49-F238E27FC236}">
                <a16:creationId xmlns:a16="http://schemas.microsoft.com/office/drawing/2014/main" id="{1122AB7A-38D7-BC7E-E863-A545E95AF207}"/>
              </a:ext>
            </a:extLst>
          </p:cNvPr>
          <p:cNvSpPr>
            <a:spLocks noChangeArrowheads="1"/>
          </p:cNvSpPr>
          <p:nvPr/>
        </p:nvSpPr>
        <p:spPr bwMode="auto">
          <a:xfrm>
            <a:off x="9017000" y="4986338"/>
            <a:ext cx="762000" cy="457200"/>
          </a:xfrm>
          <a:prstGeom prst="ellipse">
            <a:avLst/>
          </a:prstGeom>
          <a:solidFill>
            <a:srgbClr val="3366FF"/>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Tavoitteet</a:t>
            </a:r>
            <a:endParaRPr lang="en-GB" altLang="en-US" sz="1200">
              <a:latin typeface="Arial" panose="020B0604020202020204" pitchFamily="34" charset="0"/>
            </a:endParaRPr>
          </a:p>
        </p:txBody>
      </p:sp>
      <p:sp>
        <p:nvSpPr>
          <p:cNvPr id="193559" name="Oval 23">
            <a:extLst>
              <a:ext uri="{FF2B5EF4-FFF2-40B4-BE49-F238E27FC236}">
                <a16:creationId xmlns:a16="http://schemas.microsoft.com/office/drawing/2014/main" id="{C6A887E6-89ED-2DC7-0647-1858C228C8C4}"/>
              </a:ext>
            </a:extLst>
          </p:cNvPr>
          <p:cNvSpPr>
            <a:spLocks noChangeArrowheads="1"/>
          </p:cNvSpPr>
          <p:nvPr/>
        </p:nvSpPr>
        <p:spPr bwMode="auto">
          <a:xfrm>
            <a:off x="9398000" y="5443538"/>
            <a:ext cx="762000" cy="457200"/>
          </a:xfrm>
          <a:prstGeom prst="ellipse">
            <a:avLst/>
          </a:prstGeom>
          <a:solidFill>
            <a:srgbClr val="3366FF"/>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Välineet</a:t>
            </a:r>
            <a:endParaRPr lang="en-GB" altLang="en-US" sz="1200">
              <a:latin typeface="Arial" panose="020B0604020202020204" pitchFamily="34" charset="0"/>
            </a:endParaRPr>
          </a:p>
        </p:txBody>
      </p:sp>
      <p:sp>
        <p:nvSpPr>
          <p:cNvPr id="193560" name="Oval 24">
            <a:extLst>
              <a:ext uri="{FF2B5EF4-FFF2-40B4-BE49-F238E27FC236}">
                <a16:creationId xmlns:a16="http://schemas.microsoft.com/office/drawing/2014/main" id="{7A5C7C82-CCFA-AF89-7D8D-9A9BE7E78F25}"/>
              </a:ext>
            </a:extLst>
          </p:cNvPr>
          <p:cNvSpPr>
            <a:spLocks noChangeArrowheads="1"/>
          </p:cNvSpPr>
          <p:nvPr/>
        </p:nvSpPr>
        <p:spPr bwMode="auto">
          <a:xfrm>
            <a:off x="5130800" y="5138738"/>
            <a:ext cx="762000" cy="457200"/>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Koulutus-</a:t>
            </a:r>
            <a:br>
              <a:rPr lang="fi-FI" altLang="en-US" sz="1200">
                <a:latin typeface="Arial" panose="020B0604020202020204" pitchFamily="34" charset="0"/>
              </a:rPr>
            </a:br>
            <a:r>
              <a:rPr lang="fi-FI" altLang="en-US" sz="1200">
                <a:latin typeface="Arial" panose="020B0604020202020204" pitchFamily="34" charset="0"/>
              </a:rPr>
              <a:t>tarve</a:t>
            </a:r>
            <a:endParaRPr lang="en-GB" altLang="en-US" sz="1200">
              <a:latin typeface="Arial" panose="020B0604020202020204" pitchFamily="34" charset="0"/>
            </a:endParaRPr>
          </a:p>
        </p:txBody>
      </p:sp>
      <p:sp>
        <p:nvSpPr>
          <p:cNvPr id="193561" name="Oval 25">
            <a:extLst>
              <a:ext uri="{FF2B5EF4-FFF2-40B4-BE49-F238E27FC236}">
                <a16:creationId xmlns:a16="http://schemas.microsoft.com/office/drawing/2014/main" id="{064E6F9E-D07D-5C3A-519A-80BA79F4E5E6}"/>
              </a:ext>
            </a:extLst>
          </p:cNvPr>
          <p:cNvSpPr>
            <a:spLocks noChangeArrowheads="1"/>
          </p:cNvSpPr>
          <p:nvPr/>
        </p:nvSpPr>
        <p:spPr bwMode="auto">
          <a:xfrm>
            <a:off x="4826000" y="3767138"/>
            <a:ext cx="762000" cy="457200"/>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Testaus-</a:t>
            </a:r>
            <a:br>
              <a:rPr lang="fi-FI" altLang="en-US" sz="1200">
                <a:latin typeface="Arial" panose="020B0604020202020204" pitchFamily="34" charset="0"/>
              </a:rPr>
            </a:br>
            <a:r>
              <a:rPr lang="fi-FI" altLang="en-US" sz="1200">
                <a:latin typeface="Arial" panose="020B0604020202020204" pitchFamily="34" charset="0"/>
              </a:rPr>
              <a:t>tekniikat</a:t>
            </a:r>
            <a:endParaRPr lang="en-GB" altLang="en-US" sz="1200">
              <a:latin typeface="Arial" panose="020B0604020202020204" pitchFamily="34" charset="0"/>
            </a:endParaRPr>
          </a:p>
        </p:txBody>
      </p:sp>
      <p:sp>
        <p:nvSpPr>
          <p:cNvPr id="193562" name="Oval 26">
            <a:extLst>
              <a:ext uri="{FF2B5EF4-FFF2-40B4-BE49-F238E27FC236}">
                <a16:creationId xmlns:a16="http://schemas.microsoft.com/office/drawing/2014/main" id="{D5D577F6-A316-06A6-AE52-B5FD8D8DFC6F}"/>
              </a:ext>
            </a:extLst>
          </p:cNvPr>
          <p:cNvSpPr>
            <a:spLocks noChangeArrowheads="1"/>
          </p:cNvSpPr>
          <p:nvPr/>
        </p:nvSpPr>
        <p:spPr bwMode="auto">
          <a:xfrm>
            <a:off x="9017000" y="2009776"/>
            <a:ext cx="920750" cy="538163"/>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Kustannus/</a:t>
            </a:r>
            <a:br>
              <a:rPr lang="fi-FI" altLang="en-US" sz="1200">
                <a:latin typeface="Arial" panose="020B0604020202020204" pitchFamily="34" charset="0"/>
              </a:rPr>
            </a:br>
            <a:r>
              <a:rPr lang="fi-FI" altLang="en-US" sz="1200">
                <a:latin typeface="Arial" panose="020B0604020202020204" pitchFamily="34" charset="0"/>
              </a:rPr>
              <a:t>hyöty</a:t>
            </a:r>
            <a:endParaRPr lang="en-GB" altLang="en-US" sz="1200">
              <a:latin typeface="Arial" panose="020B0604020202020204" pitchFamily="34" charset="0"/>
            </a:endParaRPr>
          </a:p>
        </p:txBody>
      </p:sp>
      <p:sp>
        <p:nvSpPr>
          <p:cNvPr id="193563" name="Oval 27">
            <a:extLst>
              <a:ext uri="{FF2B5EF4-FFF2-40B4-BE49-F238E27FC236}">
                <a16:creationId xmlns:a16="http://schemas.microsoft.com/office/drawing/2014/main" id="{C0318D98-5CEF-4244-0B63-2707AD58DCB4}"/>
              </a:ext>
            </a:extLst>
          </p:cNvPr>
          <p:cNvSpPr>
            <a:spLocks noChangeArrowheads="1"/>
          </p:cNvSpPr>
          <p:nvPr/>
        </p:nvSpPr>
        <p:spPr bwMode="auto">
          <a:xfrm>
            <a:off x="9577388" y="2873375"/>
            <a:ext cx="887412" cy="515938"/>
          </a:xfrm>
          <a:prstGeom prst="ellipse">
            <a:avLst/>
          </a:prstGeom>
          <a:solidFill>
            <a:schemeClr val="folHlink"/>
          </a:solidFill>
          <a:ln w="9525">
            <a:solidFill>
              <a:srgbClr val="000000"/>
            </a:solidFill>
            <a:round/>
            <a:headEnd/>
            <a:tailEnd/>
          </a:ln>
          <a:effectLst>
            <a:outerShdw dist="107763" dir="18900000" algn="ctr" rotWithShape="0">
              <a:schemeClr val="bg2">
                <a:alpha val="50000"/>
              </a:schemeClr>
            </a:outerShdw>
          </a:effectLst>
        </p:spPr>
        <p:txBody>
          <a:bodyPr wrap="none" anchor="ctr"/>
          <a:lstStyle/>
          <a:p>
            <a:pPr algn="ctr"/>
            <a:r>
              <a:rPr lang="fi-FI" altLang="en-US" sz="1200">
                <a:latin typeface="Arial" panose="020B0604020202020204" pitchFamily="34" charset="0"/>
              </a:rPr>
              <a:t>Testauksen </a:t>
            </a:r>
          </a:p>
          <a:p>
            <a:pPr algn="ctr"/>
            <a:r>
              <a:rPr lang="fi-FI" altLang="en-US" sz="1200">
                <a:latin typeface="Arial" panose="020B0604020202020204" pitchFamily="34" charset="0"/>
              </a:rPr>
              <a:t>rytmitys</a:t>
            </a:r>
            <a:endParaRPr lang="en-GB" altLang="en-US" sz="1200">
              <a:latin typeface="Arial" panose="020B0604020202020204" pitchFamily="3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2">
            <a:extLst>
              <a:ext uri="{FF2B5EF4-FFF2-40B4-BE49-F238E27FC236}">
                <a16:creationId xmlns:a16="http://schemas.microsoft.com/office/drawing/2014/main" id="{9DE0732B-5E9C-9A0D-8149-164DE753C0F8}"/>
              </a:ext>
            </a:extLst>
          </p:cNvPr>
          <p:cNvSpPr>
            <a:spLocks noGrp="1"/>
          </p:cNvSpPr>
          <p:nvPr>
            <p:ph type="dt" sz="half" idx="10"/>
          </p:nvPr>
        </p:nvSpPr>
        <p:spPr bwMode="auto">
          <a:xfrm>
            <a:off x="2819400" y="6553200"/>
            <a:ext cx="3429000" cy="152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defPPr>
              <a:defRPr lang="en-US"/>
            </a:defPPr>
            <a:lvl1pPr algn="ctr" rtl="0" fontAlgn="base">
              <a:spcBef>
                <a:spcPct val="0"/>
              </a:spcBef>
              <a:spcAft>
                <a:spcPct val="0"/>
              </a:spcAft>
              <a:defRPr sz="1200" kern="1200">
                <a:solidFill>
                  <a:schemeClr val="tx1"/>
                </a:solidFill>
                <a:latin typeface="+mn-lt"/>
                <a:ea typeface="+mn-ea"/>
                <a:cs typeface="+mn-cs"/>
              </a:defRPr>
            </a:lvl1pPr>
            <a:lvl2pPr marL="457200" algn="l" rtl="0" fontAlgn="base">
              <a:spcBef>
                <a:spcPct val="0"/>
              </a:spcBef>
              <a:spcAft>
                <a:spcPct val="0"/>
              </a:spcAft>
              <a:defRPr sz="2400" kern="1200">
                <a:solidFill>
                  <a:schemeClr val="tx1"/>
                </a:solidFill>
                <a:latin typeface="Arial Unicode MS" panose="020B0604020202020204" pitchFamily="34" charset="-128"/>
                <a:ea typeface="+mn-ea"/>
                <a:cs typeface="+mn-cs"/>
              </a:defRPr>
            </a:lvl2pPr>
            <a:lvl3pPr marL="914400" algn="l" rtl="0" fontAlgn="base">
              <a:spcBef>
                <a:spcPct val="0"/>
              </a:spcBef>
              <a:spcAft>
                <a:spcPct val="0"/>
              </a:spcAft>
              <a:defRPr sz="2400" kern="1200">
                <a:solidFill>
                  <a:schemeClr val="tx1"/>
                </a:solidFill>
                <a:latin typeface="Arial Unicode MS" panose="020B0604020202020204" pitchFamily="34" charset="-128"/>
                <a:ea typeface="+mn-ea"/>
                <a:cs typeface="+mn-cs"/>
              </a:defRPr>
            </a:lvl3pPr>
            <a:lvl4pPr marL="1371600" algn="l" rtl="0" fontAlgn="base">
              <a:spcBef>
                <a:spcPct val="0"/>
              </a:spcBef>
              <a:spcAft>
                <a:spcPct val="0"/>
              </a:spcAft>
              <a:defRPr sz="2400" kern="1200">
                <a:solidFill>
                  <a:schemeClr val="tx1"/>
                </a:solidFill>
                <a:latin typeface="Arial Unicode MS" panose="020B0604020202020204" pitchFamily="34" charset="-128"/>
                <a:ea typeface="+mn-ea"/>
                <a:cs typeface="+mn-cs"/>
              </a:defRPr>
            </a:lvl4pPr>
            <a:lvl5pPr marL="1828800" algn="l" rtl="0" fontAlgn="base">
              <a:spcBef>
                <a:spcPct val="0"/>
              </a:spcBef>
              <a:spcAft>
                <a:spcPct val="0"/>
              </a:spcAft>
              <a:defRPr sz="2400" kern="1200">
                <a:solidFill>
                  <a:schemeClr val="tx1"/>
                </a:solidFill>
                <a:latin typeface="Arial Unicode MS" panose="020B0604020202020204" pitchFamily="34" charset="-128"/>
                <a:ea typeface="+mn-ea"/>
                <a:cs typeface="+mn-cs"/>
              </a:defRPr>
            </a:lvl5pPr>
            <a:lvl6pPr marL="2286000" algn="l" defTabSz="914400" rtl="0" eaLnBrk="1" latinLnBrk="0" hangingPunct="1">
              <a:defRPr sz="2400" kern="1200">
                <a:solidFill>
                  <a:schemeClr val="tx1"/>
                </a:solidFill>
                <a:latin typeface="Arial Unicode MS" panose="020B0604020202020204" pitchFamily="34" charset="-128"/>
                <a:ea typeface="+mn-ea"/>
                <a:cs typeface="+mn-cs"/>
              </a:defRPr>
            </a:lvl6pPr>
            <a:lvl7pPr marL="2743200" algn="l" defTabSz="914400" rtl="0" eaLnBrk="1" latinLnBrk="0" hangingPunct="1">
              <a:defRPr sz="2400" kern="1200">
                <a:solidFill>
                  <a:schemeClr val="tx1"/>
                </a:solidFill>
                <a:latin typeface="Arial Unicode MS" panose="020B0604020202020204" pitchFamily="34" charset="-128"/>
                <a:ea typeface="+mn-ea"/>
                <a:cs typeface="+mn-cs"/>
              </a:defRPr>
            </a:lvl7pPr>
            <a:lvl8pPr marL="3200400" algn="l" defTabSz="914400" rtl="0" eaLnBrk="1" latinLnBrk="0" hangingPunct="1">
              <a:defRPr sz="2400" kern="1200">
                <a:solidFill>
                  <a:schemeClr val="tx1"/>
                </a:solidFill>
                <a:latin typeface="Arial Unicode MS" panose="020B0604020202020204" pitchFamily="34" charset="-128"/>
                <a:ea typeface="+mn-ea"/>
                <a:cs typeface="+mn-cs"/>
              </a:defRPr>
            </a:lvl8pPr>
            <a:lvl9pPr marL="3657600" algn="l" defTabSz="914400" rtl="0" eaLnBrk="1" latinLnBrk="0" hangingPunct="1">
              <a:defRPr sz="2400" kern="1200">
                <a:solidFill>
                  <a:schemeClr val="tx1"/>
                </a:solidFill>
                <a:latin typeface="Arial Unicode MS" panose="020B0604020202020204" pitchFamily="34" charset="-128"/>
                <a:ea typeface="+mn-ea"/>
                <a:cs typeface="+mn-cs"/>
              </a:defRPr>
            </a:lvl9pPr>
          </a:lstStyle>
          <a:p>
            <a:r>
              <a:rPr lang="fi-FI" altLang="en-US"/>
              <a:t> </a:t>
            </a:r>
            <a:endParaRPr lang="en-US" altLang="en-US"/>
          </a:p>
        </p:txBody>
      </p:sp>
      <p:sp>
        <p:nvSpPr>
          <p:cNvPr id="195586" name="AutoShape 2">
            <a:extLst>
              <a:ext uri="{FF2B5EF4-FFF2-40B4-BE49-F238E27FC236}">
                <a16:creationId xmlns:a16="http://schemas.microsoft.com/office/drawing/2014/main" id="{CC057173-7A72-261E-E895-9B497736C076}"/>
              </a:ext>
            </a:extLst>
          </p:cNvPr>
          <p:cNvSpPr>
            <a:spLocks noChangeArrowheads="1"/>
          </p:cNvSpPr>
          <p:nvPr/>
        </p:nvSpPr>
        <p:spPr bwMode="auto">
          <a:xfrm>
            <a:off x="2500313" y="2390775"/>
            <a:ext cx="8001000" cy="2667000"/>
          </a:xfrm>
          <a:prstGeom prst="parallelogram">
            <a:avLst>
              <a:gd name="adj" fmla="val 26375"/>
            </a:avLst>
          </a:prstGeom>
          <a:solidFill>
            <a:schemeClr val="folHlink"/>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altLang="en-US" sz="1600">
              <a:latin typeface="Arial" panose="020B0604020202020204" pitchFamily="34" charset="0"/>
            </a:endParaRPr>
          </a:p>
        </p:txBody>
      </p:sp>
      <p:sp>
        <p:nvSpPr>
          <p:cNvPr id="195587" name="AutoShape 3">
            <a:extLst>
              <a:ext uri="{FF2B5EF4-FFF2-40B4-BE49-F238E27FC236}">
                <a16:creationId xmlns:a16="http://schemas.microsoft.com/office/drawing/2014/main" id="{FF7939CC-EE54-4C2E-2C1B-C94CFCD452C5}"/>
              </a:ext>
            </a:extLst>
          </p:cNvPr>
          <p:cNvSpPr>
            <a:spLocks noChangeArrowheads="1"/>
          </p:cNvSpPr>
          <p:nvPr/>
        </p:nvSpPr>
        <p:spPr bwMode="auto">
          <a:xfrm>
            <a:off x="3186113" y="2390775"/>
            <a:ext cx="7315200" cy="2209800"/>
          </a:xfrm>
          <a:prstGeom prst="parallelogram">
            <a:avLst>
              <a:gd name="adj" fmla="val 26299"/>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altLang="en-US" sz="1600">
              <a:latin typeface="Arial" panose="020B0604020202020204" pitchFamily="34" charset="0"/>
            </a:endParaRPr>
          </a:p>
        </p:txBody>
      </p:sp>
      <p:sp>
        <p:nvSpPr>
          <p:cNvPr id="195588" name="Rectangle 4">
            <a:extLst>
              <a:ext uri="{FF2B5EF4-FFF2-40B4-BE49-F238E27FC236}">
                <a16:creationId xmlns:a16="http://schemas.microsoft.com/office/drawing/2014/main" id="{5A1C456E-333F-0128-1D2A-308503952A0C}"/>
              </a:ext>
            </a:extLst>
          </p:cNvPr>
          <p:cNvSpPr>
            <a:spLocks noGrp="1" noChangeArrowheads="1"/>
          </p:cNvSpPr>
          <p:nvPr>
            <p:ph type="title"/>
          </p:nvPr>
        </p:nvSpPr>
        <p:spPr/>
        <p:txBody>
          <a:bodyPr/>
          <a:lstStyle/>
          <a:p>
            <a:r>
              <a:rPr lang="fi-FI" altLang="en-US"/>
              <a:t>Testausprosessi </a:t>
            </a:r>
            <a:br>
              <a:rPr lang="fi-FI" altLang="en-US"/>
            </a:br>
            <a:r>
              <a:rPr lang="fi-FI" altLang="en-US" sz="1800"/>
              <a:t>Muokattu: Pol &amp; Van Veenendaal. TMap.</a:t>
            </a:r>
            <a:r>
              <a:rPr lang="fi-FI" altLang="en-US" sz="2000"/>
              <a:t> </a:t>
            </a:r>
            <a:endParaRPr lang="en-GB" altLang="en-US"/>
          </a:p>
        </p:txBody>
      </p:sp>
      <p:sp>
        <p:nvSpPr>
          <p:cNvPr id="195589" name="AutoShape 5">
            <a:extLst>
              <a:ext uri="{FF2B5EF4-FFF2-40B4-BE49-F238E27FC236}">
                <a16:creationId xmlns:a16="http://schemas.microsoft.com/office/drawing/2014/main" id="{76C4E22A-DB13-1586-2792-ED2858A4DA81}"/>
              </a:ext>
            </a:extLst>
          </p:cNvPr>
          <p:cNvSpPr>
            <a:spLocks noChangeArrowheads="1"/>
          </p:cNvSpPr>
          <p:nvPr/>
        </p:nvSpPr>
        <p:spPr bwMode="auto">
          <a:xfrm>
            <a:off x="4557713" y="2390775"/>
            <a:ext cx="1828800" cy="1752600"/>
          </a:xfrm>
          <a:prstGeom prst="parallelogram">
            <a:avLst>
              <a:gd name="adj" fmla="val 26087"/>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sz="1600">
                <a:latin typeface="Arial" panose="020B0604020202020204" pitchFamily="34" charset="0"/>
              </a:rPr>
              <a:t>Valmistelu</a:t>
            </a:r>
            <a:endParaRPr lang="en-GB" altLang="en-US" sz="1600">
              <a:latin typeface="Arial" panose="020B0604020202020204" pitchFamily="34" charset="0"/>
            </a:endParaRPr>
          </a:p>
        </p:txBody>
      </p:sp>
      <p:sp>
        <p:nvSpPr>
          <p:cNvPr id="195590" name="AutoShape 6">
            <a:extLst>
              <a:ext uri="{FF2B5EF4-FFF2-40B4-BE49-F238E27FC236}">
                <a16:creationId xmlns:a16="http://schemas.microsoft.com/office/drawing/2014/main" id="{D794C6A5-5AF9-919D-95A9-40ED7A0A6AA0}"/>
              </a:ext>
            </a:extLst>
          </p:cNvPr>
          <p:cNvSpPr>
            <a:spLocks noChangeArrowheads="1"/>
          </p:cNvSpPr>
          <p:nvPr/>
        </p:nvSpPr>
        <p:spPr bwMode="auto">
          <a:xfrm>
            <a:off x="5929313" y="2390775"/>
            <a:ext cx="1828800" cy="1752600"/>
          </a:xfrm>
          <a:prstGeom prst="parallelogram">
            <a:avLst>
              <a:gd name="adj" fmla="val 26087"/>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sz="1600">
                <a:latin typeface="Arial" panose="020B0604020202020204" pitchFamily="34" charset="0"/>
              </a:rPr>
              <a:t>Määrittely</a:t>
            </a:r>
            <a:endParaRPr lang="en-GB" altLang="en-US" sz="1600">
              <a:latin typeface="Arial" panose="020B0604020202020204" pitchFamily="34" charset="0"/>
            </a:endParaRPr>
          </a:p>
        </p:txBody>
      </p:sp>
      <p:sp>
        <p:nvSpPr>
          <p:cNvPr id="195591" name="AutoShape 7">
            <a:extLst>
              <a:ext uri="{FF2B5EF4-FFF2-40B4-BE49-F238E27FC236}">
                <a16:creationId xmlns:a16="http://schemas.microsoft.com/office/drawing/2014/main" id="{1C40432A-6872-0A6D-6F01-CA7DADD7BC90}"/>
              </a:ext>
            </a:extLst>
          </p:cNvPr>
          <p:cNvSpPr>
            <a:spLocks noChangeArrowheads="1"/>
          </p:cNvSpPr>
          <p:nvPr/>
        </p:nvSpPr>
        <p:spPr bwMode="auto">
          <a:xfrm>
            <a:off x="7300913" y="2390775"/>
            <a:ext cx="1828800" cy="1752600"/>
          </a:xfrm>
          <a:prstGeom prst="parallelogram">
            <a:avLst>
              <a:gd name="adj" fmla="val 26087"/>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sz="1600">
                <a:latin typeface="Arial" panose="020B0604020202020204" pitchFamily="34" charset="0"/>
              </a:rPr>
              <a:t>Suoritus</a:t>
            </a:r>
            <a:endParaRPr lang="en-GB" altLang="en-US" sz="1600">
              <a:latin typeface="Arial" panose="020B0604020202020204" pitchFamily="34" charset="0"/>
            </a:endParaRPr>
          </a:p>
        </p:txBody>
      </p:sp>
      <p:sp>
        <p:nvSpPr>
          <p:cNvPr id="195592" name="AutoShape 8">
            <a:extLst>
              <a:ext uri="{FF2B5EF4-FFF2-40B4-BE49-F238E27FC236}">
                <a16:creationId xmlns:a16="http://schemas.microsoft.com/office/drawing/2014/main" id="{91D9E97B-B910-903D-1339-8334690BDA3A}"/>
              </a:ext>
            </a:extLst>
          </p:cNvPr>
          <p:cNvSpPr>
            <a:spLocks noChangeArrowheads="1"/>
          </p:cNvSpPr>
          <p:nvPr/>
        </p:nvSpPr>
        <p:spPr bwMode="auto">
          <a:xfrm>
            <a:off x="8672513" y="2390775"/>
            <a:ext cx="1828800" cy="1752600"/>
          </a:xfrm>
          <a:prstGeom prst="parallelogram">
            <a:avLst>
              <a:gd name="adj" fmla="val 26087"/>
            </a:avLst>
          </a:prstGeom>
          <a:solidFill>
            <a:schemeClr val="accent1"/>
          </a:solid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fi-FI" altLang="en-US" sz="1600">
                <a:latin typeface="Arial" panose="020B0604020202020204" pitchFamily="34" charset="0"/>
              </a:rPr>
              <a:t>Lopetus</a:t>
            </a:r>
            <a:endParaRPr lang="en-GB" altLang="en-US" sz="1600">
              <a:latin typeface="Arial" panose="020B0604020202020204" pitchFamily="34" charset="0"/>
            </a:endParaRPr>
          </a:p>
        </p:txBody>
      </p:sp>
      <p:sp>
        <p:nvSpPr>
          <p:cNvPr id="195593" name="Text Box 9">
            <a:extLst>
              <a:ext uri="{FF2B5EF4-FFF2-40B4-BE49-F238E27FC236}">
                <a16:creationId xmlns:a16="http://schemas.microsoft.com/office/drawing/2014/main" id="{D3A91967-AA8B-11DD-56FD-9FE8FE9FB210}"/>
              </a:ext>
            </a:extLst>
          </p:cNvPr>
          <p:cNvSpPr txBox="1">
            <a:spLocks noChangeArrowheads="1"/>
          </p:cNvSpPr>
          <p:nvPr/>
        </p:nvSpPr>
        <p:spPr bwMode="auto">
          <a:xfrm>
            <a:off x="4252913" y="4219575"/>
            <a:ext cx="4572000" cy="33655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1600">
                <a:latin typeface="Arial" panose="020B0604020202020204" pitchFamily="34" charset="0"/>
              </a:rPr>
              <a:t>Suunnittelu ja hallinta (projektinäkökulma)</a:t>
            </a:r>
            <a:endParaRPr lang="en-GB" altLang="en-US" sz="1600">
              <a:latin typeface="Arial" panose="020B0604020202020204" pitchFamily="34" charset="0"/>
            </a:endParaRPr>
          </a:p>
        </p:txBody>
      </p:sp>
      <p:sp>
        <p:nvSpPr>
          <p:cNvPr id="195594" name="Text Box 10">
            <a:extLst>
              <a:ext uri="{FF2B5EF4-FFF2-40B4-BE49-F238E27FC236}">
                <a16:creationId xmlns:a16="http://schemas.microsoft.com/office/drawing/2014/main" id="{9335A6B6-20D7-1DF9-43E1-CCAF123998D2}"/>
              </a:ext>
            </a:extLst>
          </p:cNvPr>
          <p:cNvSpPr txBox="1">
            <a:spLocks noChangeArrowheads="1"/>
          </p:cNvSpPr>
          <p:nvPr/>
        </p:nvSpPr>
        <p:spPr bwMode="auto">
          <a:xfrm>
            <a:off x="3186113" y="4676775"/>
            <a:ext cx="5638800" cy="336550"/>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1600">
                <a:latin typeface="Arial" panose="020B0604020202020204" pitchFamily="34" charset="0"/>
              </a:rPr>
              <a:t> Strateginen suunnittelu ja hallinta (elinkaarinäkökulma)</a:t>
            </a:r>
            <a:endParaRPr lang="en-GB" altLang="en-US" sz="1600">
              <a:latin typeface="Arial" panose="020B0604020202020204" pitchFamily="34" charset="0"/>
            </a:endParaRPr>
          </a:p>
        </p:txBody>
      </p:sp>
      <p:sp>
        <p:nvSpPr>
          <p:cNvPr id="195595" name="Text Box 11">
            <a:extLst>
              <a:ext uri="{FF2B5EF4-FFF2-40B4-BE49-F238E27FC236}">
                <a16:creationId xmlns:a16="http://schemas.microsoft.com/office/drawing/2014/main" id="{007B5325-F47A-D7F3-47F4-E2322DBB8FB0}"/>
              </a:ext>
            </a:extLst>
          </p:cNvPr>
          <p:cNvSpPr txBox="1">
            <a:spLocks noChangeArrowheads="1"/>
          </p:cNvSpPr>
          <p:nvPr/>
        </p:nvSpPr>
        <p:spPr bwMode="auto">
          <a:xfrm>
            <a:off x="2424113" y="5468939"/>
            <a:ext cx="2438400" cy="3968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2000">
                <a:latin typeface="Arial" panose="020B0604020202020204" pitchFamily="34" charset="0"/>
              </a:rPr>
              <a:t>Testausstrategia</a:t>
            </a:r>
            <a:endParaRPr lang="en-GB" altLang="en-US" sz="2000">
              <a:latin typeface="Arial" panose="020B0604020202020204" pitchFamily="34" charset="0"/>
            </a:endParaRPr>
          </a:p>
        </p:txBody>
      </p:sp>
      <p:cxnSp>
        <p:nvCxnSpPr>
          <p:cNvPr id="195596" name="AutoShape 12">
            <a:extLst>
              <a:ext uri="{FF2B5EF4-FFF2-40B4-BE49-F238E27FC236}">
                <a16:creationId xmlns:a16="http://schemas.microsoft.com/office/drawing/2014/main" id="{94DC0F39-ED6F-EA4A-F2D8-5BDA790E1C4A}"/>
              </a:ext>
            </a:extLst>
          </p:cNvPr>
          <p:cNvCxnSpPr>
            <a:cxnSpLocks noChangeShapeType="1"/>
            <a:endCxn id="195586" idx="3"/>
          </p:cNvCxnSpPr>
          <p:nvPr/>
        </p:nvCxnSpPr>
        <p:spPr bwMode="auto">
          <a:xfrm flipV="1">
            <a:off x="3643314" y="5057775"/>
            <a:ext cx="2505075" cy="457200"/>
          </a:xfrm>
          <a:prstGeom prst="straightConnector1">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5597" name="Text Box 13">
            <a:extLst>
              <a:ext uri="{FF2B5EF4-FFF2-40B4-BE49-F238E27FC236}">
                <a16:creationId xmlns:a16="http://schemas.microsoft.com/office/drawing/2014/main" id="{34040DA1-0DF0-9528-AFE6-D71D20DE3493}"/>
              </a:ext>
            </a:extLst>
          </p:cNvPr>
          <p:cNvSpPr txBox="1">
            <a:spLocks noChangeArrowheads="1"/>
          </p:cNvSpPr>
          <p:nvPr/>
        </p:nvSpPr>
        <p:spPr bwMode="auto">
          <a:xfrm>
            <a:off x="6691313" y="5408614"/>
            <a:ext cx="3962400" cy="3968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2000">
                <a:latin typeface="Arial" panose="020B0604020202020204" pitchFamily="34" charset="0"/>
              </a:rPr>
              <a:t>Testaussuunnitelma</a:t>
            </a:r>
            <a:endParaRPr lang="en-GB" altLang="en-US" sz="2000">
              <a:latin typeface="Arial" panose="020B0604020202020204" pitchFamily="34" charset="0"/>
            </a:endParaRPr>
          </a:p>
        </p:txBody>
      </p:sp>
      <p:cxnSp>
        <p:nvCxnSpPr>
          <p:cNvPr id="195598" name="AutoShape 14">
            <a:extLst>
              <a:ext uri="{FF2B5EF4-FFF2-40B4-BE49-F238E27FC236}">
                <a16:creationId xmlns:a16="http://schemas.microsoft.com/office/drawing/2014/main" id="{4F365E41-A5F5-773D-5F10-D3F666954F32}"/>
              </a:ext>
            </a:extLst>
          </p:cNvPr>
          <p:cNvCxnSpPr>
            <a:cxnSpLocks noChangeShapeType="1"/>
            <a:stCxn id="195597" idx="0"/>
            <a:endCxn id="195587" idx="4"/>
          </p:cNvCxnSpPr>
          <p:nvPr/>
        </p:nvCxnSpPr>
        <p:spPr bwMode="auto">
          <a:xfrm flipH="1" flipV="1">
            <a:off x="6843713" y="4600575"/>
            <a:ext cx="1828800" cy="808038"/>
          </a:xfrm>
          <a:prstGeom prst="straightConnector1">
            <a:avLst/>
          </a:prstGeom>
          <a:noFill/>
          <a:ln w="9525">
            <a:solidFill>
              <a:srgbClr val="000000"/>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95599" name="Text Box 15">
            <a:extLst>
              <a:ext uri="{FF2B5EF4-FFF2-40B4-BE49-F238E27FC236}">
                <a16:creationId xmlns:a16="http://schemas.microsoft.com/office/drawing/2014/main" id="{2800E987-088A-EF2E-19C1-FA2794C86645}"/>
              </a:ext>
            </a:extLst>
          </p:cNvPr>
          <p:cNvSpPr txBox="1">
            <a:spLocks noChangeArrowheads="1"/>
          </p:cNvSpPr>
          <p:nvPr/>
        </p:nvSpPr>
        <p:spPr bwMode="auto">
          <a:xfrm>
            <a:off x="6767513" y="1628776"/>
            <a:ext cx="2438400" cy="396875"/>
          </a:xfrm>
          <a:prstGeom prst="rect">
            <a:avLst/>
          </a:prstGeom>
          <a:noFill/>
          <a:ln>
            <a:noFill/>
          </a:ln>
          <a:effectLst/>
          <a:extLst>
            <a:ext uri="{909E8E84-426E-40DD-AFC4-6F175D3DCCD1}">
              <a14:hiddenFill xmlns:a14="http://schemas.microsoft.com/office/drawing/2010/main">
                <a:solidFill>
                  <a:schemeClr val="accent2"/>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spcBef>
                <a:spcPct val="50000"/>
              </a:spcBef>
            </a:pPr>
            <a:r>
              <a:rPr lang="fi-FI" altLang="en-US" sz="2000">
                <a:latin typeface="Arial" panose="020B0604020202020204" pitchFamily="34" charset="0"/>
              </a:rPr>
              <a:t>Testitapaukset</a:t>
            </a:r>
            <a:endParaRPr lang="en-GB" altLang="en-US" sz="2000">
              <a:latin typeface="Arial" panose="020B0604020202020204" pitchFamily="34" charset="0"/>
            </a:endParaRPr>
          </a:p>
        </p:txBody>
      </p:sp>
      <p:cxnSp>
        <p:nvCxnSpPr>
          <p:cNvPr id="195600" name="AutoShape 16">
            <a:extLst>
              <a:ext uri="{FF2B5EF4-FFF2-40B4-BE49-F238E27FC236}">
                <a16:creationId xmlns:a16="http://schemas.microsoft.com/office/drawing/2014/main" id="{D5E7AC28-B9E5-6E4C-B18D-EEFCBB6D7AC3}"/>
              </a:ext>
            </a:extLst>
          </p:cNvPr>
          <p:cNvCxnSpPr>
            <a:cxnSpLocks noChangeShapeType="1"/>
            <a:stCxn id="195599" idx="2"/>
            <a:endCxn id="195589" idx="0"/>
          </p:cNvCxnSpPr>
          <p:nvPr/>
        </p:nvCxnSpPr>
        <p:spPr bwMode="auto">
          <a:xfrm flipH="1">
            <a:off x="5700713" y="2025651"/>
            <a:ext cx="2286000" cy="365125"/>
          </a:xfrm>
          <a:prstGeom prst="straightConnector1">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95601" name="AutoShape 17">
            <a:extLst>
              <a:ext uri="{FF2B5EF4-FFF2-40B4-BE49-F238E27FC236}">
                <a16:creationId xmlns:a16="http://schemas.microsoft.com/office/drawing/2014/main" id="{2BE98BB6-033D-2C91-F593-FCBBA547884B}"/>
              </a:ext>
            </a:extLst>
          </p:cNvPr>
          <p:cNvCxnSpPr>
            <a:cxnSpLocks noChangeShapeType="1"/>
            <a:stCxn id="195599" idx="2"/>
            <a:endCxn id="195591" idx="0"/>
          </p:cNvCxnSpPr>
          <p:nvPr/>
        </p:nvCxnSpPr>
        <p:spPr bwMode="auto">
          <a:xfrm>
            <a:off x="7986713" y="2025651"/>
            <a:ext cx="457200" cy="365125"/>
          </a:xfrm>
          <a:prstGeom prst="straightConnector1">
            <a:avLst/>
          </a:prstGeom>
          <a:noFill/>
          <a:ln w="9525">
            <a:solidFill>
              <a:schemeClr val="tx1"/>
            </a:solidFill>
            <a:miter lim="800000"/>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sld>
</file>

<file path=ppt/theme/theme1.xml><?xml version="1.0" encoding="utf-8"?>
<a:theme xmlns:a="http://schemas.openxmlformats.org/drawingml/2006/main" name="Office Theme">
  <a:themeElements>
    <a:clrScheme name="Legacy">
      <a:dk1>
        <a:srgbClr val="000000"/>
      </a:dk1>
      <a:lt1>
        <a:srgbClr val="FFFFFF"/>
      </a:lt1>
      <a:dk2>
        <a:srgbClr val="0E2841"/>
      </a:dk2>
      <a:lt2>
        <a:srgbClr val="E8E8E8"/>
      </a:lt2>
      <a:accent1>
        <a:srgbClr val="FE6A80"/>
      </a:accent1>
      <a:accent2>
        <a:srgbClr val="04A3D1"/>
      </a:accent2>
      <a:accent3>
        <a:srgbClr val="FFEBED"/>
      </a:accent3>
      <a:accent4>
        <a:srgbClr val="FE9DAC"/>
      </a:accent4>
      <a:accent5>
        <a:srgbClr val="FEBF00"/>
      </a:accent5>
      <a:accent6>
        <a:srgbClr val="FE1F40"/>
      </a:accent6>
      <a:hlink>
        <a:srgbClr val="E3FEFE"/>
      </a:hlink>
      <a:folHlink>
        <a:srgbClr val="69BBD1"/>
      </a:folHlink>
    </a:clrScheme>
    <a:fontScheme name="Gill Sans MT">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Legacy-template" id="{4A044D08-F874-FD47-B604-BF88430357D9}" vid="{6BE075C1-99AC-294F-B8E2-413BDF73E6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24</TotalTime>
  <Words>2634</Words>
  <Application>Microsoft Macintosh PowerPoint</Application>
  <PresentationFormat>Widescreen</PresentationFormat>
  <Paragraphs>849</Paragraphs>
  <Slides>46</Slides>
  <Notes>15</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46</vt:i4>
      </vt:variant>
    </vt:vector>
  </HeadingPairs>
  <TitlesOfParts>
    <vt:vector size="58" baseType="lpstr">
      <vt:lpstr>Aptos</vt:lpstr>
      <vt:lpstr>Arial</vt:lpstr>
      <vt:lpstr>Calibri</vt:lpstr>
      <vt:lpstr>Gill Sans MT</vt:lpstr>
      <vt:lpstr>Gill Sans Nova Light</vt:lpstr>
      <vt:lpstr>Gill Sans Std</vt:lpstr>
      <vt:lpstr>GillSans BoldCondensed</vt:lpstr>
      <vt:lpstr>KG No Matter What</vt:lpstr>
      <vt:lpstr>Times</vt:lpstr>
      <vt:lpstr>Wingdings</vt:lpstr>
      <vt:lpstr>Office Theme</vt:lpstr>
      <vt:lpstr>Visio</vt:lpstr>
      <vt:lpstr>Testausprosessin kehittäminen</vt:lpstr>
      <vt:lpstr>Sisältö</vt:lpstr>
      <vt:lpstr>Sisältö</vt:lpstr>
      <vt:lpstr>Ohjelmistokehityksen kolminaisuus</vt:lpstr>
      <vt:lpstr>Aika ja raha</vt:lpstr>
      <vt:lpstr>Testaus elinkaariprosessina</vt:lpstr>
      <vt:lpstr>Testaamisen laajuus loppukäyttäjänäkökulmasta</vt:lpstr>
      <vt:lpstr>Mistä testausprosessi koostuu?</vt:lpstr>
      <vt:lpstr>Testausprosessi  Muokattu: Pol &amp; Van Veenendaal. TMap. </vt:lpstr>
      <vt:lpstr>Testaustasot</vt:lpstr>
      <vt:lpstr>Testaustyyppi</vt:lpstr>
      <vt:lpstr>Toiminnallisen testauksen testaustyyppejä</vt:lpstr>
      <vt:lpstr>Ei-toiminnallisen testauksen testaustyyppejä</vt:lpstr>
      <vt:lpstr>Sisältö</vt:lpstr>
      <vt:lpstr>Jäsentäminen kehittämistä varten</vt:lpstr>
      <vt:lpstr>Jäsentämisen tilanneriippuvuus</vt:lpstr>
      <vt:lpstr>Tavoiteriippuvuus</vt:lpstr>
      <vt:lpstr>Arviointi</vt:lpstr>
      <vt:lpstr>Valmiin mallit hyödyt ja riskit</vt:lpstr>
      <vt:lpstr>Arviointimalleja testaukselle</vt:lpstr>
      <vt:lpstr>Historia pähkinänkuoressa</vt:lpstr>
      <vt:lpstr>Testausprosessin kehittäminen -  lääkkeen valinta ja kohdistaminen</vt:lpstr>
      <vt:lpstr>Arviointi ”huippukäytäntöjä” vastaan voi johtaa ”painajaiskäytäntöihin”</vt:lpstr>
      <vt:lpstr>Testauksen tilannemalli</vt:lpstr>
      <vt:lpstr>Tilannemalli tarkemmin</vt:lpstr>
      <vt:lpstr>PowerPoint Presentation</vt:lpstr>
      <vt:lpstr>TPI-malli – yhteenveto Lähde: Koomen, T., ja M. Pol. 1999. Test Process Improvement: A Practical Step-by step Guide to Structured Testing. </vt:lpstr>
      <vt:lpstr>TPI-vertailutietoa  (c) Conformiq Software</vt:lpstr>
      <vt:lpstr>Sisältö</vt:lpstr>
      <vt:lpstr>Kehittämisen aikataulu</vt:lpstr>
      <vt:lpstr>Aikataulu</vt:lpstr>
      <vt:lpstr>Kehittämisen edistymisen seuranta</vt:lpstr>
      <vt:lpstr>Muutoksen aikaansaaminen</vt:lpstr>
      <vt:lpstr>Muutosvastarinnan käsittely</vt:lpstr>
      <vt:lpstr>Harjoitus</vt:lpstr>
      <vt:lpstr>Esimerkki: Tilanne ja parannukset</vt:lpstr>
      <vt:lpstr>Esimerkki: Kehitysehdotusten yhteenveto</vt:lpstr>
      <vt:lpstr>Esimerkki: testausprosessi A</vt:lpstr>
      <vt:lpstr>Esimerkki: Toteuttajan testausvuo prosessissa A</vt:lpstr>
      <vt:lpstr>Esimerkki: Järjestelmätestaus A</vt:lpstr>
      <vt:lpstr>Esimerkki testaustasojen konkretisoinnista</vt:lpstr>
      <vt:lpstr>PowerPoint Presentation</vt:lpstr>
      <vt:lpstr>Esimerkki: testausprosessi B</vt:lpstr>
      <vt:lpstr>Esimerkki: Testausprosessi C</vt:lpstr>
      <vt:lpstr>Yhteenveto</vt:lpstr>
      <vt:lpstr>Hyviä testaustiedon lähteitä verkossa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Maaret Pyhäjärvi</dc:creator>
  <cp:lastModifiedBy>Maaret Pyhäjärvi</cp:lastModifiedBy>
  <cp:revision>3</cp:revision>
  <dcterms:created xsi:type="dcterms:W3CDTF">2024-05-25T09:45:13Z</dcterms:created>
  <dcterms:modified xsi:type="dcterms:W3CDTF">2024-05-25T10:11:35Z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2c085c9-ccfd-4d47-af6f-b0bae10d6ba2_Enabled">
    <vt:lpwstr>true</vt:lpwstr>
  </property>
  <property fmtid="{D5CDD505-2E9C-101B-9397-08002B2CF9AE}" pid="3" name="MSIP_Label_02c085c9-ccfd-4d47-af6f-b0bae10d6ba2_SetDate">
    <vt:lpwstr>2024-05-22T09:10:50Z</vt:lpwstr>
  </property>
  <property fmtid="{D5CDD505-2E9C-101B-9397-08002B2CF9AE}" pid="4" name="MSIP_Label_02c085c9-ccfd-4d47-af6f-b0bae10d6ba2_Method">
    <vt:lpwstr>Standard</vt:lpwstr>
  </property>
  <property fmtid="{D5CDD505-2E9C-101B-9397-08002B2CF9AE}" pid="5" name="MSIP_Label_02c085c9-ccfd-4d47-af6f-b0bae10d6ba2_Name">
    <vt:lpwstr>Internal</vt:lpwstr>
  </property>
  <property fmtid="{D5CDD505-2E9C-101B-9397-08002B2CF9AE}" pid="6" name="MSIP_Label_02c085c9-ccfd-4d47-af6f-b0bae10d6ba2_SiteId">
    <vt:lpwstr>6d7393e0-41f5-4c2e-9b12-4c2be5da5c57</vt:lpwstr>
  </property>
  <property fmtid="{D5CDD505-2E9C-101B-9397-08002B2CF9AE}" pid="7" name="MSIP_Label_02c085c9-ccfd-4d47-af6f-b0bae10d6ba2_ActionId">
    <vt:lpwstr>e8d544fa-e533-4067-b9d0-14db78b680c5</vt:lpwstr>
  </property>
  <property fmtid="{D5CDD505-2E9C-101B-9397-08002B2CF9AE}" pid="8" name="MSIP_Label_02c085c9-ccfd-4d47-af6f-b0bae10d6ba2_ContentBits">
    <vt:lpwstr>2</vt:lpwstr>
  </property>
  <property fmtid="{D5CDD505-2E9C-101B-9397-08002B2CF9AE}" pid="9" name="ClassificationContentMarkingFooterLocations">
    <vt:lpwstr>Office Theme:8</vt:lpwstr>
  </property>
  <property fmtid="{D5CDD505-2E9C-101B-9397-08002B2CF9AE}" pid="10" name="ClassificationContentMarkingFooterText">
    <vt:lpwstr>Internal</vt:lpwstr>
  </property>
</Properties>
</file>

<file path=docProps/thumbnail.jpeg>
</file>